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8" r:id="rId2"/>
    <p:sldId id="256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9" r:id="rId13"/>
    <p:sldId id="267" r:id="rId1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79"/>
    <p:restoredTop sz="94610"/>
  </p:normalViewPr>
  <p:slideViewPr>
    <p:cSldViewPr snapToGrid="0" snapToObjects="1">
      <p:cViewPr varScale="1">
        <p:scale>
          <a:sx n="155" d="100"/>
          <a:sy n="155" d="100"/>
        </p:scale>
        <p:origin x="20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794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hyperlink" Target="LOK_Technical_Brief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LOK_Technical_Brief.ppt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LOK_Technical_Brief.ppt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LOK_Technical_Brief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LOK_Technical_Brief.ppt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LOK_Technical_Brief.ppt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LOK_Technical_Brief.pptx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LOK_Technical_Brief.ppt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LOK_Technical_Brief.ppt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LOK_Technical_Brief.ppt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LOK_Technical_Brief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E2D78-5D56-4089-9628-9829E1126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7"/>
            <a:ext cx="9146432" cy="5142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9B4C32-598A-6C1C-C1AF-E25CC584295F}"/>
              </a:ext>
            </a:extLst>
          </p:cNvPr>
          <p:cNvSpPr txBox="1"/>
          <p:nvPr/>
        </p:nvSpPr>
        <p:spPr>
          <a:xfrm>
            <a:off x="3797643" y="4531360"/>
            <a:ext cx="5214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“</a:t>
            </a:r>
            <a:r>
              <a:rPr lang="en-US" sz="16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 Don’t Just Bring Services, We Offer Solutions”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1AB7E3-ED4F-3B54-B024-2C8B36CF3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82246"/>
            <a:ext cx="3989831" cy="2659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98466-AEF2-ABE0-9C5C-A1F49CA44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44" y="699738"/>
            <a:ext cx="4105268" cy="2736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47A371-6F48-8674-C155-9D494096BBF1}"/>
              </a:ext>
            </a:extLst>
          </p:cNvPr>
          <p:cNvSpPr txBox="1"/>
          <p:nvPr/>
        </p:nvSpPr>
        <p:spPr>
          <a:xfrm>
            <a:off x="903249" y="1212201"/>
            <a:ext cx="2639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Prepared for Our Valued Partner:</a:t>
            </a:r>
          </a:p>
        </p:txBody>
      </p:sp>
    </p:spTree>
    <p:extLst>
      <p:ext uri="{BB962C8B-B14F-4D97-AF65-F5344CB8AC3E}">
        <p14:creationId xmlns:p14="http://schemas.microsoft.com/office/powerpoint/2010/main" val="72574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05406C8-A381-00D2-0169-9484C8735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98" y="612648"/>
            <a:ext cx="6951980" cy="3910489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9144000" cy="64008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49848"/>
            <a:ext cx="9144000" cy="621792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57200" y="164592"/>
            <a:ext cx="5486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D9E6F3"/>
                </a:solidFill>
              </a:rPr>
              <a:t>THE LOK INTEGRATED ADVANTAGE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457200" y="841248"/>
            <a:ext cx="82296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D1B2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How Our Services Work Together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507365" y="1645920"/>
            <a:ext cx="263817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B5563"/>
                </a:solidFill>
              </a:rPr>
              <a:t>LOK is not a collection of isolated services — it's an integrated system built around one goal: keeping your facility running at peak performance.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3520440" y="1920240"/>
            <a:ext cx="2103120" cy="2103120"/>
          </a:xfrm>
          <a:prstGeom prst="line">
            <a:avLst/>
          </a:prstGeom>
          <a:solidFill>
            <a:srgbClr val="0D1B2A"/>
          </a:solidFill>
          <a:ln/>
          <a:effectLst>
            <a:outerShdw blurRad="2032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5010358" y="2805174"/>
            <a:ext cx="2103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kern="0" spc="100" dirty="0">
                <a:solidFill>
                  <a:srgbClr val="0057B8"/>
                </a:solidFill>
              </a:rPr>
              <a:t>ONE PARTNER</a:t>
            </a:r>
            <a:endParaRPr lang="en-US" sz="800" dirty="0"/>
          </a:p>
          <a:p>
            <a:pPr marL="0" indent="0" algn="ctr">
              <a:buNone/>
            </a:pPr>
            <a:r>
              <a:rPr lang="en-US" sz="800" kern="0" spc="100" dirty="0">
                <a:solidFill>
                  <a:srgbClr val="0057B8"/>
                </a:solidFill>
              </a:rPr>
              <a:t>EVERY PHASE</a:t>
            </a:r>
            <a:endParaRPr lang="en-US" sz="800" dirty="0"/>
          </a:p>
        </p:txBody>
      </p:sp>
      <p:sp>
        <p:nvSpPr>
          <p:cNvPr id="12" name="Text 9"/>
          <p:cNvSpPr/>
          <p:nvPr/>
        </p:nvSpPr>
        <p:spPr>
          <a:xfrm>
            <a:off x="4789170" y="585216"/>
            <a:ext cx="2388870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950" b="1" dirty="0">
                <a:solidFill>
                  <a:srgbClr val="002060"/>
                </a:solidFill>
              </a:rPr>
              <a:t>Shutdown &amp;</a:t>
            </a:r>
            <a:r>
              <a:rPr lang="en-US" sz="950" dirty="0">
                <a:solidFill>
                  <a:srgbClr val="002060"/>
                </a:solidFill>
              </a:rPr>
              <a:t> </a:t>
            </a:r>
            <a:r>
              <a:rPr lang="en-US" sz="950" b="1" dirty="0">
                <a:solidFill>
                  <a:srgbClr val="002060"/>
                </a:solidFill>
              </a:rPr>
              <a:t>Turnaround</a:t>
            </a:r>
            <a:endParaRPr lang="en-US" sz="950" dirty="0">
              <a:solidFill>
                <a:srgbClr val="002060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274320" y="3200400"/>
            <a:ext cx="1691640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950" b="1" dirty="0">
                <a:solidFill>
                  <a:srgbClr val="FFFFFF"/>
                </a:solidFill>
              </a:rPr>
              <a:t>Turbines &amp;</a:t>
            </a:r>
            <a:endParaRPr lang="en-US" sz="950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en-US" sz="950" b="1" dirty="0">
                <a:solidFill>
                  <a:srgbClr val="FFFFFF"/>
                </a:solidFill>
              </a:rPr>
              <a:t>Generators</a:t>
            </a:r>
            <a:endParaRPr lang="en-US" sz="950" dirty="0"/>
          </a:p>
        </p:txBody>
      </p:sp>
      <p:sp>
        <p:nvSpPr>
          <p:cNvPr id="16" name="Text 13"/>
          <p:cNvSpPr/>
          <p:nvPr/>
        </p:nvSpPr>
        <p:spPr>
          <a:xfrm>
            <a:off x="6795262" y="2188416"/>
            <a:ext cx="2010410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950" b="1" dirty="0">
                <a:solidFill>
                  <a:srgbClr val="002060"/>
                </a:solidFill>
              </a:rPr>
              <a:t>Chemical</a:t>
            </a:r>
            <a:r>
              <a:rPr lang="en-US" sz="950" dirty="0">
                <a:solidFill>
                  <a:srgbClr val="002060"/>
                </a:solidFill>
              </a:rPr>
              <a:t> </a:t>
            </a:r>
            <a:r>
              <a:rPr lang="en-US" sz="950" b="1" dirty="0">
                <a:solidFill>
                  <a:srgbClr val="002060"/>
                </a:solidFill>
              </a:rPr>
              <a:t>Cleaning</a:t>
            </a:r>
            <a:endParaRPr lang="en-US" sz="950" dirty="0">
              <a:solidFill>
                <a:srgbClr val="002060"/>
              </a:solidFill>
            </a:endParaRPr>
          </a:p>
        </p:txBody>
      </p:sp>
      <p:sp>
        <p:nvSpPr>
          <p:cNvPr id="18" name="Text 15"/>
          <p:cNvSpPr/>
          <p:nvPr/>
        </p:nvSpPr>
        <p:spPr>
          <a:xfrm>
            <a:off x="6937773" y="3389122"/>
            <a:ext cx="1691640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950" b="1" dirty="0">
                <a:solidFill>
                  <a:srgbClr val="002060"/>
                </a:solidFill>
              </a:rPr>
              <a:t>Field</a:t>
            </a:r>
            <a:r>
              <a:rPr lang="en-US" sz="950" dirty="0">
                <a:solidFill>
                  <a:srgbClr val="002060"/>
                </a:solidFill>
              </a:rPr>
              <a:t> </a:t>
            </a:r>
            <a:r>
              <a:rPr lang="en-US" sz="950" b="1" dirty="0">
                <a:solidFill>
                  <a:srgbClr val="002060"/>
                </a:solidFill>
              </a:rPr>
              <a:t>Maintenance</a:t>
            </a:r>
            <a:endParaRPr lang="en-US" sz="950" dirty="0">
              <a:solidFill>
                <a:srgbClr val="002060"/>
              </a:solidFill>
            </a:endParaRPr>
          </a:p>
        </p:txBody>
      </p:sp>
      <p:sp>
        <p:nvSpPr>
          <p:cNvPr id="20" name="Text 17"/>
          <p:cNvSpPr/>
          <p:nvPr/>
        </p:nvSpPr>
        <p:spPr>
          <a:xfrm>
            <a:off x="5029835" y="4102354"/>
            <a:ext cx="2103119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950" b="1" dirty="0">
                <a:solidFill>
                  <a:srgbClr val="002060"/>
                </a:solidFill>
              </a:rPr>
              <a:t>Pumps &amp;</a:t>
            </a:r>
            <a:r>
              <a:rPr lang="en-US" sz="950" dirty="0">
                <a:solidFill>
                  <a:srgbClr val="002060"/>
                </a:solidFill>
              </a:rPr>
              <a:t> </a:t>
            </a:r>
            <a:r>
              <a:rPr lang="en-US" sz="950" b="1" dirty="0">
                <a:solidFill>
                  <a:srgbClr val="002060"/>
                </a:solidFill>
              </a:rPr>
              <a:t>Compressors</a:t>
            </a:r>
            <a:endParaRPr lang="en-US" sz="950" dirty="0">
              <a:solidFill>
                <a:srgbClr val="002060"/>
              </a:solidFill>
            </a:endParaRPr>
          </a:p>
        </p:txBody>
      </p:sp>
      <p:sp>
        <p:nvSpPr>
          <p:cNvPr id="22" name="Text 19"/>
          <p:cNvSpPr/>
          <p:nvPr/>
        </p:nvSpPr>
        <p:spPr>
          <a:xfrm>
            <a:off x="3338195" y="3429000"/>
            <a:ext cx="1691640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950" b="1" dirty="0">
                <a:solidFill>
                  <a:srgbClr val="002060"/>
                </a:solidFill>
              </a:rPr>
              <a:t>Installation &amp;</a:t>
            </a:r>
            <a:r>
              <a:rPr lang="en-US" sz="950" dirty="0">
                <a:solidFill>
                  <a:srgbClr val="002060"/>
                </a:solidFill>
              </a:rPr>
              <a:t> </a:t>
            </a:r>
            <a:r>
              <a:rPr lang="en-US" sz="950" b="1" dirty="0">
                <a:solidFill>
                  <a:srgbClr val="002060"/>
                </a:solidFill>
              </a:rPr>
              <a:t>Commissioning</a:t>
            </a:r>
            <a:endParaRPr lang="en-US" sz="950" dirty="0">
              <a:solidFill>
                <a:srgbClr val="002060"/>
              </a:solidFill>
            </a:endParaRPr>
          </a:p>
        </p:txBody>
      </p:sp>
      <p:sp>
        <p:nvSpPr>
          <p:cNvPr id="24" name="Text 21"/>
          <p:cNvSpPr/>
          <p:nvPr/>
        </p:nvSpPr>
        <p:spPr>
          <a:xfrm>
            <a:off x="3057525" y="2220420"/>
            <a:ext cx="2103120" cy="694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950" b="1" dirty="0">
                <a:solidFill>
                  <a:srgbClr val="002060"/>
                </a:solidFill>
              </a:rPr>
              <a:t>Industrial</a:t>
            </a:r>
            <a:r>
              <a:rPr lang="en-US" sz="950" dirty="0">
                <a:solidFill>
                  <a:srgbClr val="002060"/>
                </a:solidFill>
              </a:rPr>
              <a:t> </a:t>
            </a:r>
            <a:r>
              <a:rPr lang="en-US" sz="950" b="1" dirty="0">
                <a:solidFill>
                  <a:srgbClr val="002060"/>
                </a:solidFill>
              </a:rPr>
              <a:t>Staffing</a:t>
            </a:r>
            <a:endParaRPr lang="en-US" sz="950" dirty="0">
              <a:solidFill>
                <a:srgbClr val="002060"/>
              </a:solidFill>
            </a:endParaRPr>
          </a:p>
        </p:txBody>
      </p:sp>
      <p:sp>
        <p:nvSpPr>
          <p:cNvPr id="25" name="Shape 22"/>
          <p:cNvSpPr/>
          <p:nvPr/>
        </p:nvSpPr>
        <p:spPr>
          <a:xfrm>
            <a:off x="347472" y="4828032"/>
            <a:ext cx="2798064" cy="256032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Shape 23"/>
          <p:cNvSpPr/>
          <p:nvPr/>
        </p:nvSpPr>
        <p:spPr>
          <a:xfrm>
            <a:off x="347472" y="4828032"/>
            <a:ext cx="2798064" cy="256032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Shape 24"/>
          <p:cNvSpPr/>
          <p:nvPr/>
        </p:nvSpPr>
        <p:spPr>
          <a:xfrm>
            <a:off x="347472" y="4828032"/>
            <a:ext cx="2798064" cy="256032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5"/>
          <p:cNvSpPr/>
          <p:nvPr/>
        </p:nvSpPr>
        <p:spPr>
          <a:xfrm>
            <a:off x="0" y="4681728"/>
            <a:ext cx="9144000" cy="475488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6"/>
          <p:cNvSpPr/>
          <p:nvPr/>
        </p:nvSpPr>
        <p:spPr>
          <a:xfrm>
            <a:off x="457200" y="4700016"/>
            <a:ext cx="82296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D9E6F3"/>
                </a:solidFill>
              </a:rPr>
              <a:t>INTEGRATED EXECUTION:  Turnaround planning triggers chemical cleaning scope  ·  Staffing deploys with maintenance crews  ·  Installation leads to long-term maintenance contracts  ·  One call activates the full LOK capability stack</a:t>
            </a:r>
            <a:endParaRPr lang="en-US" sz="9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FD138B5-EFE8-4918-4AD5-10426CDFA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3664" y="1064307"/>
            <a:ext cx="7772400" cy="43719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68A6303-91DB-2DDE-0F2A-7AA58CD84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36972" y="-34004"/>
            <a:ext cx="11500103" cy="646880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2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CD4204-2FB9-F015-23B4-54362652A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098" y="2648157"/>
            <a:ext cx="852338" cy="852338"/>
          </a:xfrm>
          <a:prstGeom prst="rect">
            <a:avLst/>
          </a:prstGeom>
        </p:spPr>
      </p:pic>
      <p:sp>
        <p:nvSpPr>
          <p:cNvPr id="4" name="Terminator 3">
            <a:hlinkClick r:id="rId7"/>
            <a:extLst>
              <a:ext uri="{FF2B5EF4-FFF2-40B4-BE49-F238E27FC236}">
                <a16:creationId xmlns:a16="http://schemas.microsoft.com/office/drawing/2014/main" id="{4EC1C4E9-3CDB-8913-E224-EED166638A19}"/>
              </a:ext>
            </a:extLst>
          </p:cNvPr>
          <p:cNvSpPr/>
          <p:nvPr/>
        </p:nvSpPr>
        <p:spPr>
          <a:xfrm>
            <a:off x="6177280" y="164592"/>
            <a:ext cx="1590040" cy="367792"/>
          </a:xfrm>
          <a:prstGeom prst="flowChartTerminator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A413D-7176-8825-CB58-EA48B72CD8B6}"/>
              </a:ext>
            </a:extLst>
          </p:cNvPr>
          <p:cNvSpPr txBox="1"/>
          <p:nvPr/>
        </p:nvSpPr>
        <p:spPr>
          <a:xfrm>
            <a:off x="6400800" y="225377"/>
            <a:ext cx="1403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7"/>
              </a:rPr>
              <a:t>TECHNICAL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  <a:hlinkClick r:id="rId7"/>
              </a:rPr>
              <a:t>BRIEF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0E04B4-B12A-C254-2C7A-E43D4E7A3E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9789" y="-114300"/>
            <a:ext cx="1453895" cy="96926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8904B41-AD82-191E-86FF-6DE85B5A869E}"/>
              </a:ext>
            </a:extLst>
          </p:cNvPr>
          <p:cNvSpPr/>
          <p:nvPr/>
        </p:nvSpPr>
        <p:spPr>
          <a:xfrm>
            <a:off x="5505781" y="2264473"/>
            <a:ext cx="1089045" cy="6068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A2D792-DC4D-0760-315F-73FF90CF40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5407" y="2266939"/>
            <a:ext cx="1218363" cy="8122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0629A1-22DA-1D4C-F562-5E98252F2D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252" y="4172180"/>
            <a:ext cx="1194055" cy="7960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D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457200" y="164592"/>
            <a:ext cx="1371600" cy="246888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57200" y="164592"/>
            <a:ext cx="13716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300" dirty="0">
                <a:solidFill>
                  <a:srgbClr val="FFFFFF"/>
                </a:solidFill>
              </a:rPr>
              <a:t>SAFETY</a:t>
            </a:r>
            <a:endParaRPr lang="en-US" sz="900" dirty="0"/>
          </a:p>
        </p:txBody>
      </p:sp>
      <p:sp>
        <p:nvSpPr>
          <p:cNvPr id="6" name="Text 3"/>
          <p:cNvSpPr/>
          <p:nvPr/>
        </p:nvSpPr>
        <p:spPr>
          <a:xfrm>
            <a:off x="457200" y="548640"/>
            <a:ext cx="82296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Safety Is Not a</a:t>
            </a:r>
            <a:endParaRPr lang="en-US" sz="3200" dirty="0"/>
          </a:p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Program. It's Our Culture.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457200" y="1536192"/>
            <a:ext cx="82296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D9E6F3"/>
                </a:solidFill>
              </a:rPr>
              <a:t>A zero-incident mindset governs every LOK engagement — from initial planning through final demobilization.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457200" y="1965960"/>
            <a:ext cx="4160520" cy="1143000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457200" y="1965960"/>
            <a:ext cx="4160520" cy="45720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457200" y="1965960"/>
            <a:ext cx="54864" cy="1143000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03504" y="2057400"/>
            <a:ext cx="3886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</a:rPr>
              <a:t>Pre-Job Planning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603504" y="2368296"/>
            <a:ext cx="38862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950" dirty="0">
                <a:solidFill>
                  <a:srgbClr val="D9E6F3"/>
                </a:solidFill>
              </a:rPr>
              <a:t>Every project begins with thorough hazard identification, JSA development, and safety briefings — ensuring every worker understands the risks and controls before work begins.</a:t>
            </a:r>
            <a:endParaRPr lang="en-US" sz="950" dirty="0"/>
          </a:p>
        </p:txBody>
      </p:sp>
      <p:sp>
        <p:nvSpPr>
          <p:cNvPr id="13" name="Shape 10"/>
          <p:cNvSpPr/>
          <p:nvPr/>
        </p:nvSpPr>
        <p:spPr>
          <a:xfrm>
            <a:off x="4818888" y="1965960"/>
            <a:ext cx="4160520" cy="1143000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1"/>
          <p:cNvSpPr/>
          <p:nvPr/>
        </p:nvSpPr>
        <p:spPr>
          <a:xfrm>
            <a:off x="4818888" y="1965960"/>
            <a:ext cx="4160520" cy="45720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2"/>
          <p:cNvSpPr/>
          <p:nvPr/>
        </p:nvSpPr>
        <p:spPr>
          <a:xfrm>
            <a:off x="4818888" y="1965960"/>
            <a:ext cx="54864" cy="1143000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4965192" y="2057400"/>
            <a:ext cx="3886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</a:rPr>
              <a:t>Permit Compliance</a:t>
            </a: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4965192" y="2368296"/>
            <a:ext cx="38862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950" dirty="0">
                <a:solidFill>
                  <a:srgbClr val="D9E6F3"/>
                </a:solidFill>
              </a:rPr>
              <a:t>Strict adherence to all hot work, confined space, LOTO, and facility-specific permit requirements — no exceptions, no shortcuts.</a:t>
            </a:r>
            <a:endParaRPr lang="en-US" sz="950" dirty="0"/>
          </a:p>
        </p:txBody>
      </p:sp>
      <p:sp>
        <p:nvSpPr>
          <p:cNvPr id="18" name="Shape 15"/>
          <p:cNvSpPr/>
          <p:nvPr/>
        </p:nvSpPr>
        <p:spPr>
          <a:xfrm>
            <a:off x="457200" y="3291840"/>
            <a:ext cx="4160520" cy="1143000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6"/>
          <p:cNvSpPr/>
          <p:nvPr/>
        </p:nvSpPr>
        <p:spPr>
          <a:xfrm>
            <a:off x="457200" y="3291840"/>
            <a:ext cx="4160520" cy="45720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7"/>
          <p:cNvSpPr/>
          <p:nvPr/>
        </p:nvSpPr>
        <p:spPr>
          <a:xfrm>
            <a:off x="457200" y="3291840"/>
            <a:ext cx="54864" cy="1143000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603504" y="3383280"/>
            <a:ext cx="3886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</a:rPr>
              <a:t>PPE &amp; Equipment Standards</a:t>
            </a:r>
            <a:endParaRPr lang="en-US" sz="1100" dirty="0"/>
          </a:p>
        </p:txBody>
      </p:sp>
      <p:sp>
        <p:nvSpPr>
          <p:cNvPr id="22" name="Text 19"/>
          <p:cNvSpPr/>
          <p:nvPr/>
        </p:nvSpPr>
        <p:spPr>
          <a:xfrm>
            <a:off x="603504" y="3694176"/>
            <a:ext cx="38862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950" dirty="0">
                <a:solidFill>
                  <a:srgbClr val="D9E6F3"/>
                </a:solidFill>
              </a:rPr>
              <a:t>All LOK personnel arrive with appropriate PPE and tools. We comply with site-specific requirements and exceed minimum standards.</a:t>
            </a:r>
            <a:endParaRPr lang="en-US" sz="950" dirty="0"/>
          </a:p>
        </p:txBody>
      </p:sp>
      <p:sp>
        <p:nvSpPr>
          <p:cNvPr id="23" name="Shape 20"/>
          <p:cNvSpPr/>
          <p:nvPr/>
        </p:nvSpPr>
        <p:spPr>
          <a:xfrm>
            <a:off x="4818888" y="3291840"/>
            <a:ext cx="4160520" cy="1143000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Shape 21"/>
          <p:cNvSpPr/>
          <p:nvPr/>
        </p:nvSpPr>
        <p:spPr>
          <a:xfrm>
            <a:off x="4818888" y="3291840"/>
            <a:ext cx="4160520" cy="45720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2"/>
          <p:cNvSpPr/>
          <p:nvPr/>
        </p:nvSpPr>
        <p:spPr>
          <a:xfrm>
            <a:off x="4818888" y="3291840"/>
            <a:ext cx="54864" cy="1143000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3"/>
          <p:cNvSpPr/>
          <p:nvPr/>
        </p:nvSpPr>
        <p:spPr>
          <a:xfrm>
            <a:off x="4965192" y="3383280"/>
            <a:ext cx="3886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</a:rPr>
              <a:t>Incident Reporting</a:t>
            </a:r>
            <a:endParaRPr lang="en-US" sz="1100" dirty="0"/>
          </a:p>
        </p:txBody>
      </p:sp>
      <p:sp>
        <p:nvSpPr>
          <p:cNvPr id="27" name="Text 24"/>
          <p:cNvSpPr/>
          <p:nvPr/>
        </p:nvSpPr>
        <p:spPr>
          <a:xfrm>
            <a:off x="4965192" y="3694176"/>
            <a:ext cx="38862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950" dirty="0">
                <a:solidFill>
                  <a:srgbClr val="D9E6F3"/>
                </a:solidFill>
              </a:rPr>
              <a:t>Transparent near-miss reporting, incident investigation, and corrective action — learning from every event to continuously improve our safety performance.</a:t>
            </a:r>
            <a:endParaRPr lang="en-US" sz="950" dirty="0"/>
          </a:p>
        </p:txBody>
      </p:sp>
      <p:sp>
        <p:nvSpPr>
          <p:cNvPr id="28" name="Shape 25"/>
          <p:cNvSpPr/>
          <p:nvPr/>
        </p:nvSpPr>
        <p:spPr>
          <a:xfrm>
            <a:off x="0" y="4681728"/>
            <a:ext cx="9144000" cy="475488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6"/>
          <p:cNvSpPr/>
          <p:nvPr/>
        </p:nvSpPr>
        <p:spPr>
          <a:xfrm>
            <a:off x="457200" y="4700016"/>
            <a:ext cx="82296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LOK Energy Services — committed to sending every worker home safe, every day.</a:t>
            </a:r>
            <a:endParaRPr lang="en-US" sz="1100" dirty="0"/>
          </a:p>
        </p:txBody>
      </p:sp>
      <p:sp>
        <p:nvSpPr>
          <p:cNvPr id="3" name="Terminator 2">
            <a:hlinkClick r:id="rId3"/>
            <a:extLst>
              <a:ext uri="{FF2B5EF4-FFF2-40B4-BE49-F238E27FC236}">
                <a16:creationId xmlns:a16="http://schemas.microsoft.com/office/drawing/2014/main" id="{A7A7C4B4-AFB5-D218-6D30-EB10F1258AF4}"/>
              </a:ext>
            </a:extLst>
          </p:cNvPr>
          <p:cNvSpPr/>
          <p:nvPr/>
        </p:nvSpPr>
        <p:spPr>
          <a:xfrm>
            <a:off x="6031992" y="319245"/>
            <a:ext cx="1590040" cy="367792"/>
          </a:xfrm>
          <a:prstGeom prst="flowChartTerminator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22E301-B239-97DD-4DD1-ABEECD5DBC59}"/>
              </a:ext>
            </a:extLst>
          </p:cNvPr>
          <p:cNvSpPr txBox="1"/>
          <p:nvPr/>
        </p:nvSpPr>
        <p:spPr>
          <a:xfrm>
            <a:off x="6255512" y="380030"/>
            <a:ext cx="1403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3"/>
              </a:rPr>
              <a:t>TECHNICAL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  <a:hlinkClick r:id="rId3"/>
              </a:rPr>
              <a:t>BRIEF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8BB163-481D-49D1-6C6E-CFF9FF228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289" y="27020"/>
            <a:ext cx="1453895" cy="9692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9B066C-F0CA-3B0F-2426-76CA16FA3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0605" y="-662654"/>
            <a:ext cx="11500103" cy="646880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2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52E293-35B2-45B8-F38D-E78255BE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789" y="1662057"/>
            <a:ext cx="4673709" cy="3115807"/>
          </a:xfrm>
          <a:prstGeom prst="rect">
            <a:avLst/>
          </a:prstGeom>
        </p:spPr>
      </p:pic>
      <p:sp>
        <p:nvSpPr>
          <p:cNvPr id="3" name="Shape 25">
            <a:extLst>
              <a:ext uri="{FF2B5EF4-FFF2-40B4-BE49-F238E27FC236}">
                <a16:creationId xmlns:a16="http://schemas.microsoft.com/office/drawing/2014/main" id="{784E030B-015D-3BD8-927F-B21FFA65F8B8}"/>
              </a:ext>
            </a:extLst>
          </p:cNvPr>
          <p:cNvSpPr/>
          <p:nvPr/>
        </p:nvSpPr>
        <p:spPr>
          <a:xfrm>
            <a:off x="0" y="4681728"/>
            <a:ext cx="9144000" cy="475488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5">
            <a:extLst>
              <a:ext uri="{FF2B5EF4-FFF2-40B4-BE49-F238E27FC236}">
                <a16:creationId xmlns:a16="http://schemas.microsoft.com/office/drawing/2014/main" id="{F9341B58-CD89-64B8-F93A-1F41973DFF6D}"/>
              </a:ext>
            </a:extLst>
          </p:cNvPr>
          <p:cNvSpPr/>
          <p:nvPr/>
        </p:nvSpPr>
        <p:spPr>
          <a:xfrm>
            <a:off x="0" y="0"/>
            <a:ext cx="9144000" cy="475488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3A8FC-47AE-103B-1F50-56194734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487" y="990930"/>
            <a:ext cx="5904637" cy="3936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3EB486-1FE5-17F9-6696-19CD71C437C1}"/>
              </a:ext>
            </a:extLst>
          </p:cNvPr>
          <p:cNvSpPr txBox="1"/>
          <p:nvPr/>
        </p:nvSpPr>
        <p:spPr>
          <a:xfrm>
            <a:off x="2767634" y="1698779"/>
            <a:ext cx="5341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OUR FUTURE IS BRIGHTER TOGETHER! </a:t>
            </a:r>
          </a:p>
        </p:txBody>
      </p:sp>
    </p:spTree>
    <p:extLst>
      <p:ext uri="{BB962C8B-B14F-4D97-AF65-F5344CB8AC3E}">
        <p14:creationId xmlns:p14="http://schemas.microsoft.com/office/powerpoint/2010/main" val="140763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D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5852160" y="0"/>
            <a:ext cx="3291840" cy="5143500"/>
          </a:xfrm>
          <a:prstGeom prst="rect">
            <a:avLst/>
          </a:prstGeom>
          <a:solidFill>
            <a:srgbClr val="070F1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5852160" y="0"/>
            <a:ext cx="54864" cy="514350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907024" y="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907024" y="73152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5907024" y="146304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907024" y="219456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5907024" y="292608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907024" y="365760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5907024" y="438912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5907024" y="512064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5907024" y="0"/>
            <a:ext cx="9144" cy="5143500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6565392" y="0"/>
            <a:ext cx="9144" cy="5143500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223760" y="0"/>
            <a:ext cx="9144" cy="5143500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882128" y="0"/>
            <a:ext cx="9144" cy="5143500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8540496" y="0"/>
            <a:ext cx="9144" cy="5143500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475488" y="1316736"/>
            <a:ext cx="51206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Ready to Take Action?</a:t>
            </a:r>
            <a:endParaRPr lang="en-US" sz="3000" dirty="0"/>
          </a:p>
        </p:txBody>
      </p:sp>
      <p:sp>
        <p:nvSpPr>
          <p:cNvPr id="20" name="Text 17"/>
          <p:cNvSpPr/>
          <p:nvPr/>
        </p:nvSpPr>
        <p:spPr>
          <a:xfrm>
            <a:off x="475488" y="2450592"/>
            <a:ext cx="512064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50000"/>
              </a:lnSpc>
              <a:buNone/>
            </a:pPr>
            <a:r>
              <a:rPr lang="en-US" sz="1100" dirty="0">
                <a:solidFill>
                  <a:srgbClr val="D9E6F3"/>
                </a:solidFill>
              </a:rPr>
              <a:t>For over two decades, OEM companies and industrial operators have placed their trust in LOK Energy Services. Our well-experienced team has consistently proven to be the best in the field — every day.</a:t>
            </a:r>
            <a:endParaRPr lang="en-US" sz="1100" dirty="0"/>
          </a:p>
        </p:txBody>
      </p:sp>
      <p:sp>
        <p:nvSpPr>
          <p:cNvPr id="21" name="Shape 18"/>
          <p:cNvSpPr/>
          <p:nvPr/>
        </p:nvSpPr>
        <p:spPr>
          <a:xfrm>
            <a:off x="475488" y="3310128"/>
            <a:ext cx="5120640" cy="676656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19"/>
          <p:cNvSpPr/>
          <p:nvPr/>
        </p:nvSpPr>
        <p:spPr>
          <a:xfrm>
            <a:off x="475488" y="3310128"/>
            <a:ext cx="54864" cy="676656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0"/>
          <p:cNvSpPr/>
          <p:nvPr/>
        </p:nvSpPr>
        <p:spPr>
          <a:xfrm>
            <a:off x="603504" y="3337560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100" dirty="0">
                <a:solidFill>
                  <a:srgbClr val="0057B8"/>
                </a:solidFill>
              </a:rPr>
              <a:t>USA — HOUSTON</a:t>
            </a:r>
            <a:endParaRPr lang="en-US" sz="800" dirty="0"/>
          </a:p>
        </p:txBody>
      </p:sp>
      <p:sp>
        <p:nvSpPr>
          <p:cNvPr id="24" name="Text 21"/>
          <p:cNvSpPr/>
          <p:nvPr/>
        </p:nvSpPr>
        <p:spPr>
          <a:xfrm>
            <a:off x="603504" y="3529584"/>
            <a:ext cx="48463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D9E6F3"/>
                </a:solidFill>
              </a:rPr>
              <a:t>charles@lokenergy.com  ·  +1 (832) 781-1644</a:t>
            </a:r>
            <a:endParaRPr lang="en-US" sz="950" dirty="0"/>
          </a:p>
        </p:txBody>
      </p:sp>
      <p:sp>
        <p:nvSpPr>
          <p:cNvPr id="25" name="Text 22"/>
          <p:cNvSpPr/>
          <p:nvPr/>
        </p:nvSpPr>
        <p:spPr>
          <a:xfrm>
            <a:off x="603504" y="3703320"/>
            <a:ext cx="4846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8A9BB0"/>
                </a:solidFill>
              </a:rPr>
              <a:t>8308 Millet St, Houston TX 77012</a:t>
            </a:r>
            <a:endParaRPr lang="en-US" sz="850" dirty="0"/>
          </a:p>
        </p:txBody>
      </p:sp>
      <p:sp>
        <p:nvSpPr>
          <p:cNvPr id="26" name="Shape 23"/>
          <p:cNvSpPr/>
          <p:nvPr/>
        </p:nvSpPr>
        <p:spPr>
          <a:xfrm>
            <a:off x="475488" y="4059936"/>
            <a:ext cx="5120640" cy="676656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Shape 24"/>
          <p:cNvSpPr/>
          <p:nvPr/>
        </p:nvSpPr>
        <p:spPr>
          <a:xfrm>
            <a:off x="475488" y="4059936"/>
            <a:ext cx="54864" cy="676656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5"/>
          <p:cNvSpPr/>
          <p:nvPr/>
        </p:nvSpPr>
        <p:spPr>
          <a:xfrm>
            <a:off x="603504" y="4087368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100" dirty="0">
                <a:solidFill>
                  <a:srgbClr val="0057B8"/>
                </a:solidFill>
              </a:rPr>
              <a:t>CANADA — CALGARY</a:t>
            </a:r>
            <a:endParaRPr lang="en-US" sz="800" dirty="0"/>
          </a:p>
        </p:txBody>
      </p:sp>
      <p:sp>
        <p:nvSpPr>
          <p:cNvPr id="29" name="Text 26"/>
          <p:cNvSpPr/>
          <p:nvPr/>
        </p:nvSpPr>
        <p:spPr>
          <a:xfrm>
            <a:off x="603504" y="4279392"/>
            <a:ext cx="48463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D9E6F3"/>
                </a:solidFill>
              </a:rPr>
              <a:t>support@lokenergy.com  ·  +1 (403) 214-4394</a:t>
            </a:r>
            <a:endParaRPr lang="en-US" sz="950" dirty="0"/>
          </a:p>
        </p:txBody>
      </p:sp>
      <p:sp>
        <p:nvSpPr>
          <p:cNvPr id="30" name="Text 27"/>
          <p:cNvSpPr/>
          <p:nvPr/>
        </p:nvSpPr>
        <p:spPr>
          <a:xfrm>
            <a:off x="603504" y="4453128"/>
            <a:ext cx="4846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8A9BB0"/>
                </a:solidFill>
              </a:rPr>
              <a:t>3112a 80 Ave SE, Calgary AB T2C 1J3</a:t>
            </a:r>
            <a:endParaRPr lang="en-US" sz="850" dirty="0"/>
          </a:p>
        </p:txBody>
      </p:sp>
      <p:sp>
        <p:nvSpPr>
          <p:cNvPr id="31" name="Text 28"/>
          <p:cNvSpPr/>
          <p:nvPr/>
        </p:nvSpPr>
        <p:spPr>
          <a:xfrm>
            <a:off x="5998464" y="292608"/>
            <a:ext cx="30175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300" dirty="0">
                <a:solidFill>
                  <a:srgbClr val="0057B8"/>
                </a:solidFill>
              </a:rPr>
              <a:t>OUR SERVICES</a:t>
            </a:r>
            <a:endParaRPr lang="en-US" sz="800" dirty="0"/>
          </a:p>
        </p:txBody>
      </p:sp>
      <p:sp>
        <p:nvSpPr>
          <p:cNvPr id="33" name="Shape 30"/>
          <p:cNvSpPr/>
          <p:nvPr/>
        </p:nvSpPr>
        <p:spPr>
          <a:xfrm>
            <a:off x="5998464" y="548640"/>
            <a:ext cx="36576" cy="42062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Shape 32"/>
          <p:cNvSpPr/>
          <p:nvPr/>
        </p:nvSpPr>
        <p:spPr>
          <a:xfrm>
            <a:off x="5998464" y="1042416"/>
            <a:ext cx="3017520" cy="42062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Shape 33"/>
          <p:cNvSpPr/>
          <p:nvPr/>
        </p:nvSpPr>
        <p:spPr>
          <a:xfrm>
            <a:off x="5998464" y="1042416"/>
            <a:ext cx="36576" cy="42062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Text 34"/>
          <p:cNvSpPr/>
          <p:nvPr/>
        </p:nvSpPr>
        <p:spPr>
          <a:xfrm>
            <a:off x="6080760" y="1069848"/>
            <a:ext cx="287121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D9E6F3"/>
                </a:solidFill>
              </a:rPr>
              <a:t>Pumps &amp; Compressors</a:t>
            </a:r>
            <a:endParaRPr lang="en-US" sz="950" dirty="0"/>
          </a:p>
        </p:txBody>
      </p:sp>
      <p:sp>
        <p:nvSpPr>
          <p:cNvPr id="38" name="Shape 35"/>
          <p:cNvSpPr/>
          <p:nvPr/>
        </p:nvSpPr>
        <p:spPr>
          <a:xfrm>
            <a:off x="5998464" y="1536192"/>
            <a:ext cx="3017520" cy="420624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Shape 36"/>
          <p:cNvSpPr/>
          <p:nvPr/>
        </p:nvSpPr>
        <p:spPr>
          <a:xfrm>
            <a:off x="5998464" y="1536192"/>
            <a:ext cx="36576" cy="42062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0" name="Text 37"/>
          <p:cNvSpPr/>
          <p:nvPr/>
        </p:nvSpPr>
        <p:spPr>
          <a:xfrm>
            <a:off x="6080760" y="1563624"/>
            <a:ext cx="287121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D9E6F3"/>
                </a:solidFill>
              </a:rPr>
              <a:t>Shutdown &amp; Turnaround</a:t>
            </a:r>
            <a:endParaRPr lang="en-US" sz="950" dirty="0"/>
          </a:p>
        </p:txBody>
      </p:sp>
      <p:sp>
        <p:nvSpPr>
          <p:cNvPr id="41" name="Shape 38"/>
          <p:cNvSpPr/>
          <p:nvPr/>
        </p:nvSpPr>
        <p:spPr>
          <a:xfrm>
            <a:off x="5998464" y="2029968"/>
            <a:ext cx="3017520" cy="42062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Shape 39"/>
          <p:cNvSpPr/>
          <p:nvPr/>
        </p:nvSpPr>
        <p:spPr>
          <a:xfrm>
            <a:off x="5998464" y="2029968"/>
            <a:ext cx="36576" cy="42062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3" name="Text 40"/>
          <p:cNvSpPr/>
          <p:nvPr/>
        </p:nvSpPr>
        <p:spPr>
          <a:xfrm>
            <a:off x="6080760" y="2057400"/>
            <a:ext cx="287121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D9E6F3"/>
                </a:solidFill>
              </a:rPr>
              <a:t>Installation &amp; Commissioning</a:t>
            </a:r>
            <a:endParaRPr lang="en-US" sz="950" dirty="0"/>
          </a:p>
        </p:txBody>
      </p:sp>
      <p:sp>
        <p:nvSpPr>
          <p:cNvPr id="44" name="Shape 41"/>
          <p:cNvSpPr/>
          <p:nvPr/>
        </p:nvSpPr>
        <p:spPr>
          <a:xfrm>
            <a:off x="5998464" y="2523744"/>
            <a:ext cx="3017520" cy="420624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5" name="Shape 42"/>
          <p:cNvSpPr/>
          <p:nvPr/>
        </p:nvSpPr>
        <p:spPr>
          <a:xfrm>
            <a:off x="5998464" y="2523744"/>
            <a:ext cx="36576" cy="42062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6" name="Text 43"/>
          <p:cNvSpPr/>
          <p:nvPr/>
        </p:nvSpPr>
        <p:spPr>
          <a:xfrm>
            <a:off x="6080760" y="2551176"/>
            <a:ext cx="287121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D9E6F3"/>
                </a:solidFill>
              </a:rPr>
              <a:t>Chemical Cleaning</a:t>
            </a:r>
            <a:endParaRPr lang="en-US" sz="950" dirty="0"/>
          </a:p>
        </p:txBody>
      </p:sp>
      <p:sp>
        <p:nvSpPr>
          <p:cNvPr id="47" name="Shape 44"/>
          <p:cNvSpPr/>
          <p:nvPr/>
        </p:nvSpPr>
        <p:spPr>
          <a:xfrm>
            <a:off x="5998464" y="3017520"/>
            <a:ext cx="3017520" cy="42062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8" name="Shape 45"/>
          <p:cNvSpPr/>
          <p:nvPr/>
        </p:nvSpPr>
        <p:spPr>
          <a:xfrm>
            <a:off x="5998464" y="3017520"/>
            <a:ext cx="36576" cy="42062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9" name="Text 46"/>
          <p:cNvSpPr/>
          <p:nvPr/>
        </p:nvSpPr>
        <p:spPr>
          <a:xfrm>
            <a:off x="6080760" y="3044952"/>
            <a:ext cx="287121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D9E6F3"/>
                </a:solidFill>
              </a:rPr>
              <a:t>Hydroblasting</a:t>
            </a:r>
            <a:endParaRPr lang="en-US" sz="950" dirty="0"/>
          </a:p>
        </p:txBody>
      </p:sp>
      <p:sp>
        <p:nvSpPr>
          <p:cNvPr id="50" name="Shape 47"/>
          <p:cNvSpPr/>
          <p:nvPr/>
        </p:nvSpPr>
        <p:spPr>
          <a:xfrm>
            <a:off x="5998464" y="3511296"/>
            <a:ext cx="3017520" cy="420624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1" name="Shape 48"/>
          <p:cNvSpPr/>
          <p:nvPr/>
        </p:nvSpPr>
        <p:spPr>
          <a:xfrm>
            <a:off x="5998464" y="3511296"/>
            <a:ext cx="36576" cy="42062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2" name="Text 49"/>
          <p:cNvSpPr/>
          <p:nvPr/>
        </p:nvSpPr>
        <p:spPr>
          <a:xfrm>
            <a:off x="6080760" y="3538728"/>
            <a:ext cx="287121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D9E6F3"/>
                </a:solidFill>
              </a:rPr>
              <a:t>Pipeline Services</a:t>
            </a:r>
            <a:endParaRPr lang="en-US" sz="950" dirty="0"/>
          </a:p>
        </p:txBody>
      </p:sp>
      <p:sp>
        <p:nvSpPr>
          <p:cNvPr id="53" name="Shape 50"/>
          <p:cNvSpPr/>
          <p:nvPr/>
        </p:nvSpPr>
        <p:spPr>
          <a:xfrm>
            <a:off x="5998464" y="4005072"/>
            <a:ext cx="3017520" cy="42062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4" name="Shape 51"/>
          <p:cNvSpPr/>
          <p:nvPr/>
        </p:nvSpPr>
        <p:spPr>
          <a:xfrm>
            <a:off x="5998464" y="4005072"/>
            <a:ext cx="36576" cy="42062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5" name="Text 52"/>
          <p:cNvSpPr/>
          <p:nvPr/>
        </p:nvSpPr>
        <p:spPr>
          <a:xfrm>
            <a:off x="6080760" y="4032504"/>
            <a:ext cx="287121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D9E6F3"/>
                </a:solidFill>
              </a:rPr>
              <a:t>Field Maintenance</a:t>
            </a:r>
            <a:endParaRPr lang="en-US" sz="950" dirty="0"/>
          </a:p>
        </p:txBody>
      </p:sp>
      <p:sp>
        <p:nvSpPr>
          <p:cNvPr id="56" name="Shape 53"/>
          <p:cNvSpPr/>
          <p:nvPr/>
        </p:nvSpPr>
        <p:spPr>
          <a:xfrm>
            <a:off x="5998464" y="4498848"/>
            <a:ext cx="3017520" cy="420624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7" name="Shape 54"/>
          <p:cNvSpPr/>
          <p:nvPr/>
        </p:nvSpPr>
        <p:spPr>
          <a:xfrm>
            <a:off x="5998464" y="4498848"/>
            <a:ext cx="36576" cy="42062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8" name="Text 55"/>
          <p:cNvSpPr/>
          <p:nvPr/>
        </p:nvSpPr>
        <p:spPr>
          <a:xfrm>
            <a:off x="6080760" y="4526280"/>
            <a:ext cx="287121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D9E6F3"/>
                </a:solidFill>
              </a:rPr>
              <a:t>Industrial Staffing</a:t>
            </a:r>
            <a:endParaRPr lang="en-US" sz="950" dirty="0"/>
          </a:p>
        </p:txBody>
      </p:sp>
      <p:sp>
        <p:nvSpPr>
          <p:cNvPr id="59" name="Shape 56"/>
          <p:cNvSpPr/>
          <p:nvPr/>
        </p:nvSpPr>
        <p:spPr>
          <a:xfrm>
            <a:off x="0" y="4846320"/>
            <a:ext cx="9144000" cy="292608"/>
          </a:xfrm>
          <a:prstGeom prst="rect">
            <a:avLst/>
          </a:prstGeom>
          <a:solidFill>
            <a:srgbClr val="040A1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0" name="Text 57"/>
          <p:cNvSpPr/>
          <p:nvPr/>
        </p:nvSpPr>
        <p:spPr>
          <a:xfrm>
            <a:off x="457200" y="486460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dirty="0">
                <a:solidFill>
                  <a:srgbClr val="8A9BB0"/>
                </a:solidFill>
              </a:rPr>
              <a:t>lokenergy.com  ·  LinkedIn: LOK Energy Services Inc.</a:t>
            </a:r>
            <a:endParaRPr lang="en-US" sz="850" dirty="0"/>
          </a:p>
        </p:txBody>
      </p:sp>
      <p:sp>
        <p:nvSpPr>
          <p:cNvPr id="18" name="Terminator 17">
            <a:hlinkClick r:id="rId3"/>
            <a:extLst>
              <a:ext uri="{FF2B5EF4-FFF2-40B4-BE49-F238E27FC236}">
                <a16:creationId xmlns:a16="http://schemas.microsoft.com/office/drawing/2014/main" id="{D04A9F99-BB29-597F-7F82-DECCECE93D96}"/>
              </a:ext>
            </a:extLst>
          </p:cNvPr>
          <p:cNvSpPr/>
          <p:nvPr/>
        </p:nvSpPr>
        <p:spPr>
          <a:xfrm>
            <a:off x="6368553" y="281432"/>
            <a:ext cx="1590040" cy="367792"/>
          </a:xfrm>
          <a:prstGeom prst="flowChartTerminator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B9933B-797B-2146-17B5-78240A15A3D1}"/>
              </a:ext>
            </a:extLst>
          </p:cNvPr>
          <p:cNvSpPr txBox="1"/>
          <p:nvPr/>
        </p:nvSpPr>
        <p:spPr>
          <a:xfrm>
            <a:off x="6592073" y="342217"/>
            <a:ext cx="1403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3"/>
              </a:rPr>
              <a:t>TECHNICAL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  <a:hlinkClick r:id="rId3"/>
              </a:rPr>
              <a:t>BRIEF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D46962A-B981-E31E-36C7-311007193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22" y="-111631"/>
            <a:ext cx="3238878" cy="21592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D1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5852160" y="0"/>
            <a:ext cx="3291840" cy="5143500"/>
          </a:xfrm>
          <a:prstGeom prst="rect">
            <a:avLst/>
          </a:prstGeom>
          <a:solidFill>
            <a:srgbClr val="070F1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5852160" y="0"/>
            <a:ext cx="54864" cy="514350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907024" y="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907024" y="73152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5907024" y="146304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907024" y="219456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5907024" y="292608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907024" y="365760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5907024" y="438912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5907024" y="5120640"/>
            <a:ext cx="3236976" cy="9144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5907024" y="0"/>
            <a:ext cx="9144" cy="5143500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6565392" y="0"/>
            <a:ext cx="9144" cy="5143500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223760" y="0"/>
            <a:ext cx="9144" cy="5143500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882128" y="0"/>
            <a:ext cx="9144" cy="5143500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8540496" y="0"/>
            <a:ext cx="9144" cy="5143500"/>
          </a:xfrm>
          <a:prstGeom prst="rect">
            <a:avLst/>
          </a:prstGeom>
          <a:solidFill>
            <a:srgbClr val="182A3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475488" y="1261872"/>
            <a:ext cx="5029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0057B8"/>
                </a:solidFill>
              </a:rPr>
              <a:t>SERVICES &amp; CAPABILITIES</a:t>
            </a:r>
            <a:endParaRPr lang="en-US" sz="900" dirty="0"/>
          </a:p>
        </p:txBody>
      </p:sp>
      <p:sp>
        <p:nvSpPr>
          <p:cNvPr id="20" name="Text 17"/>
          <p:cNvSpPr/>
          <p:nvPr/>
        </p:nvSpPr>
        <p:spPr>
          <a:xfrm>
            <a:off x="475488" y="1536192"/>
            <a:ext cx="50292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Your Trusted Industrial Field Service Provider</a:t>
            </a:r>
            <a:endParaRPr lang="en-US" sz="3200" dirty="0"/>
          </a:p>
        </p:txBody>
      </p:sp>
      <p:sp>
        <p:nvSpPr>
          <p:cNvPr id="21" name="Text 18"/>
          <p:cNvSpPr/>
          <p:nvPr/>
        </p:nvSpPr>
        <p:spPr>
          <a:xfrm>
            <a:off x="475488" y="2871216"/>
            <a:ext cx="50292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50000"/>
              </a:lnSpc>
              <a:buNone/>
            </a:pPr>
            <a:r>
              <a:rPr lang="en-US" sz="1100" dirty="0">
                <a:solidFill>
                  <a:srgbClr val="D9E6F3"/>
                </a:solidFill>
              </a:rPr>
              <a:t>From generators to chemical cleaning, pipeline services, and complete shutdown &amp; turnaround management — LOK Energy Services delivers precision execution across every phase of your operation.</a:t>
            </a:r>
            <a:endParaRPr lang="en-US" sz="1100" dirty="0"/>
          </a:p>
        </p:txBody>
      </p:sp>
      <p:sp>
        <p:nvSpPr>
          <p:cNvPr id="23" name="Shape 20"/>
          <p:cNvSpPr/>
          <p:nvPr/>
        </p:nvSpPr>
        <p:spPr>
          <a:xfrm>
            <a:off x="5998464" y="347472"/>
            <a:ext cx="36576" cy="438912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1"/>
          <p:cNvSpPr/>
          <p:nvPr/>
        </p:nvSpPr>
        <p:spPr>
          <a:xfrm>
            <a:off x="6108192" y="384048"/>
            <a:ext cx="28346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D9E6F3"/>
                </a:solidFill>
              </a:rPr>
              <a:t>OUR PEOPLE MAKE THE DIFFERENCE</a:t>
            </a:r>
            <a:endParaRPr lang="en-US" sz="1000" dirty="0"/>
          </a:p>
        </p:txBody>
      </p:sp>
      <p:sp>
        <p:nvSpPr>
          <p:cNvPr id="25" name="Shape 22"/>
          <p:cNvSpPr/>
          <p:nvPr/>
        </p:nvSpPr>
        <p:spPr>
          <a:xfrm>
            <a:off x="5998464" y="914400"/>
            <a:ext cx="3017520" cy="438912"/>
          </a:xfrm>
          <a:prstGeom prst="rect">
            <a:avLst/>
          </a:prstGeom>
          <a:solidFill>
            <a:srgbClr val="070F1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Shape 23"/>
          <p:cNvSpPr/>
          <p:nvPr/>
        </p:nvSpPr>
        <p:spPr>
          <a:xfrm>
            <a:off x="5998464" y="914400"/>
            <a:ext cx="36576" cy="438912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Text 24"/>
          <p:cNvSpPr/>
          <p:nvPr/>
        </p:nvSpPr>
        <p:spPr>
          <a:xfrm>
            <a:off x="6108192" y="950976"/>
            <a:ext cx="28346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D9E6F3"/>
                </a:solidFill>
              </a:rPr>
              <a:t>Pumps &amp; Compressors</a:t>
            </a:r>
            <a:endParaRPr lang="en-US" sz="1000" dirty="0"/>
          </a:p>
        </p:txBody>
      </p:sp>
      <p:sp>
        <p:nvSpPr>
          <p:cNvPr id="28" name="Shape 25"/>
          <p:cNvSpPr/>
          <p:nvPr/>
        </p:nvSpPr>
        <p:spPr>
          <a:xfrm>
            <a:off x="5998464" y="1481328"/>
            <a:ext cx="3017520" cy="438912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26"/>
          <p:cNvSpPr/>
          <p:nvPr/>
        </p:nvSpPr>
        <p:spPr>
          <a:xfrm>
            <a:off x="5998464" y="1481328"/>
            <a:ext cx="36576" cy="438912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7"/>
          <p:cNvSpPr/>
          <p:nvPr/>
        </p:nvSpPr>
        <p:spPr>
          <a:xfrm>
            <a:off x="6108192" y="1517904"/>
            <a:ext cx="28346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D9E6F3"/>
                </a:solidFill>
              </a:rPr>
              <a:t>Shutdown &amp; Turnaround</a:t>
            </a:r>
            <a:endParaRPr lang="en-US" sz="1000" dirty="0"/>
          </a:p>
        </p:txBody>
      </p:sp>
      <p:sp>
        <p:nvSpPr>
          <p:cNvPr id="31" name="Shape 28"/>
          <p:cNvSpPr/>
          <p:nvPr/>
        </p:nvSpPr>
        <p:spPr>
          <a:xfrm>
            <a:off x="5998464" y="2048256"/>
            <a:ext cx="3017520" cy="438912"/>
          </a:xfrm>
          <a:prstGeom prst="rect">
            <a:avLst/>
          </a:prstGeom>
          <a:solidFill>
            <a:srgbClr val="070F1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Shape 29"/>
          <p:cNvSpPr/>
          <p:nvPr/>
        </p:nvSpPr>
        <p:spPr>
          <a:xfrm>
            <a:off x="5998464" y="2048256"/>
            <a:ext cx="36576" cy="438912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Text 30"/>
          <p:cNvSpPr/>
          <p:nvPr/>
        </p:nvSpPr>
        <p:spPr>
          <a:xfrm>
            <a:off x="6108192" y="2084832"/>
            <a:ext cx="28346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D9E6F3"/>
                </a:solidFill>
              </a:rPr>
              <a:t>Installation &amp; Commissioning</a:t>
            </a:r>
            <a:endParaRPr lang="en-US" sz="1000" dirty="0"/>
          </a:p>
        </p:txBody>
      </p:sp>
      <p:sp>
        <p:nvSpPr>
          <p:cNvPr id="34" name="Shape 31"/>
          <p:cNvSpPr/>
          <p:nvPr/>
        </p:nvSpPr>
        <p:spPr>
          <a:xfrm>
            <a:off x="5998464" y="2615184"/>
            <a:ext cx="3017520" cy="438912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Shape 32"/>
          <p:cNvSpPr/>
          <p:nvPr/>
        </p:nvSpPr>
        <p:spPr>
          <a:xfrm>
            <a:off x="5998464" y="2615184"/>
            <a:ext cx="36576" cy="438912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Text 33"/>
          <p:cNvSpPr/>
          <p:nvPr/>
        </p:nvSpPr>
        <p:spPr>
          <a:xfrm>
            <a:off x="6108192" y="2651760"/>
            <a:ext cx="28346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D9E6F3"/>
                </a:solidFill>
              </a:rPr>
              <a:t>Field Maintenance</a:t>
            </a:r>
            <a:endParaRPr lang="en-US" sz="1000" dirty="0"/>
          </a:p>
        </p:txBody>
      </p:sp>
      <p:sp>
        <p:nvSpPr>
          <p:cNvPr id="37" name="Shape 34"/>
          <p:cNvSpPr/>
          <p:nvPr/>
        </p:nvSpPr>
        <p:spPr>
          <a:xfrm>
            <a:off x="5998464" y="3182112"/>
            <a:ext cx="3017520" cy="438912"/>
          </a:xfrm>
          <a:prstGeom prst="rect">
            <a:avLst/>
          </a:prstGeom>
          <a:solidFill>
            <a:srgbClr val="070F1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Shape 35"/>
          <p:cNvSpPr/>
          <p:nvPr/>
        </p:nvSpPr>
        <p:spPr>
          <a:xfrm>
            <a:off x="5998464" y="3182112"/>
            <a:ext cx="36576" cy="438912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Text 36"/>
          <p:cNvSpPr/>
          <p:nvPr/>
        </p:nvSpPr>
        <p:spPr>
          <a:xfrm>
            <a:off x="6108192" y="3218688"/>
            <a:ext cx="28346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D9E6F3"/>
                </a:solidFill>
              </a:rPr>
              <a:t>Industrial Staffing</a:t>
            </a:r>
            <a:endParaRPr lang="en-US" sz="1000" dirty="0"/>
          </a:p>
        </p:txBody>
      </p:sp>
      <p:sp>
        <p:nvSpPr>
          <p:cNvPr id="40" name="Shape 37"/>
          <p:cNvSpPr/>
          <p:nvPr/>
        </p:nvSpPr>
        <p:spPr>
          <a:xfrm>
            <a:off x="5998464" y="3749040"/>
            <a:ext cx="3017520" cy="438912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1" name="Shape 38"/>
          <p:cNvSpPr/>
          <p:nvPr/>
        </p:nvSpPr>
        <p:spPr>
          <a:xfrm>
            <a:off x="5998464" y="3749040"/>
            <a:ext cx="36576" cy="438912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Text 39"/>
          <p:cNvSpPr/>
          <p:nvPr/>
        </p:nvSpPr>
        <p:spPr>
          <a:xfrm>
            <a:off x="6108192" y="3785616"/>
            <a:ext cx="28346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D9E6F3"/>
                </a:solidFill>
              </a:rPr>
              <a:t>Chemical Cleaning</a:t>
            </a:r>
            <a:endParaRPr lang="en-US" sz="1000" dirty="0"/>
          </a:p>
        </p:txBody>
      </p:sp>
      <p:sp>
        <p:nvSpPr>
          <p:cNvPr id="43" name="Shape 40"/>
          <p:cNvSpPr/>
          <p:nvPr/>
        </p:nvSpPr>
        <p:spPr>
          <a:xfrm>
            <a:off x="5998464" y="4315968"/>
            <a:ext cx="3017520" cy="438912"/>
          </a:xfrm>
          <a:prstGeom prst="rect">
            <a:avLst/>
          </a:prstGeom>
          <a:solidFill>
            <a:srgbClr val="070F1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4" name="Shape 41"/>
          <p:cNvSpPr/>
          <p:nvPr/>
        </p:nvSpPr>
        <p:spPr>
          <a:xfrm>
            <a:off x="5998464" y="4315968"/>
            <a:ext cx="36576" cy="438912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5" name="Text 42"/>
          <p:cNvSpPr/>
          <p:nvPr/>
        </p:nvSpPr>
        <p:spPr>
          <a:xfrm>
            <a:off x="6108192" y="4352544"/>
            <a:ext cx="28346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D9E6F3"/>
                </a:solidFill>
              </a:rPr>
              <a:t>Pipeline Services</a:t>
            </a:r>
            <a:endParaRPr lang="en-US" sz="1000" dirty="0"/>
          </a:p>
        </p:txBody>
      </p:sp>
      <p:sp>
        <p:nvSpPr>
          <p:cNvPr id="46" name="Shape 43"/>
          <p:cNvSpPr/>
          <p:nvPr/>
        </p:nvSpPr>
        <p:spPr>
          <a:xfrm>
            <a:off x="0" y="4846320"/>
            <a:ext cx="9144000" cy="292608"/>
          </a:xfrm>
          <a:prstGeom prst="rect">
            <a:avLst/>
          </a:prstGeom>
          <a:solidFill>
            <a:srgbClr val="040A1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7" name="Text 44"/>
          <p:cNvSpPr/>
          <p:nvPr/>
        </p:nvSpPr>
        <p:spPr>
          <a:xfrm>
            <a:off x="457200" y="486460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8A9BB0"/>
                </a:solidFill>
              </a:rPr>
              <a:t>lokenergy.com  ·  charles@lokenergy.com  ·  +1 (832) 781-1644  ·  Houston, TX  ·  Calgary, AB</a:t>
            </a:r>
            <a:endParaRPr lang="en-US" sz="800" dirty="0"/>
          </a:p>
        </p:txBody>
      </p:sp>
      <p:sp>
        <p:nvSpPr>
          <p:cNvPr id="51" name="Terminator 50">
            <a:hlinkClick r:id="rId3"/>
            <a:extLst>
              <a:ext uri="{FF2B5EF4-FFF2-40B4-BE49-F238E27FC236}">
                <a16:creationId xmlns:a16="http://schemas.microsoft.com/office/drawing/2014/main" id="{B6FD0A02-0142-50C9-4122-BF00F336A1D5}"/>
              </a:ext>
            </a:extLst>
          </p:cNvPr>
          <p:cNvSpPr/>
          <p:nvPr/>
        </p:nvSpPr>
        <p:spPr>
          <a:xfrm>
            <a:off x="594360" y="4111752"/>
            <a:ext cx="1590040" cy="367792"/>
          </a:xfrm>
          <a:prstGeom prst="flowChartTerminator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0FE969-C3F8-974C-9435-A3FB6A3A0721}"/>
              </a:ext>
            </a:extLst>
          </p:cNvPr>
          <p:cNvSpPr txBox="1"/>
          <p:nvPr/>
        </p:nvSpPr>
        <p:spPr>
          <a:xfrm>
            <a:off x="817880" y="4172537"/>
            <a:ext cx="1403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3"/>
              </a:rPr>
              <a:t>TECHNICAL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  <a:hlinkClick r:id="rId3"/>
              </a:rPr>
              <a:t>BRIEF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F6BA12-9771-82B7-1E1A-C894A835E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39" y="-221475"/>
            <a:ext cx="2838649" cy="18924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64008"/>
            <a:ext cx="9144000" cy="621792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57200" y="164592"/>
            <a:ext cx="5486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D9E6F3"/>
                </a:solidFill>
              </a:rPr>
              <a:t>ABOUT LOK ENERGY SERVICES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457200" y="790956"/>
            <a:ext cx="82296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D1B2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Who We Are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457200" y="1353312"/>
            <a:ext cx="5120640" cy="3337560"/>
          </a:xfrm>
          <a:prstGeom prst="rect">
            <a:avLst/>
          </a:prstGeom>
          <a:solidFill>
            <a:srgbClr val="F2F6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457200" y="1353312"/>
            <a:ext cx="5120640" cy="4572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457200" y="1353312"/>
            <a:ext cx="54864" cy="333756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603504" y="1463040"/>
            <a:ext cx="4828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0057B8"/>
                </a:solidFill>
              </a:rPr>
              <a:t>THE LOK DIFFERENCE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603504" y="1828800"/>
            <a:ext cx="91440" cy="91440"/>
          </a:xfrm>
          <a:prstGeom prst="line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768096" y="1792224"/>
            <a:ext cx="46634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4B5563"/>
                </a:solidFill>
              </a:rPr>
              <a:t>LOK Energy Services has been the trusted provider of high-quality mechanical and field services to renowned OEM and industrial companies for more than two decades worldwide.</a:t>
            </a:r>
            <a:endParaRPr lang="en-US" sz="1000" dirty="0"/>
          </a:p>
        </p:txBody>
      </p:sp>
      <p:sp>
        <p:nvSpPr>
          <p:cNvPr id="13" name="Shape 10"/>
          <p:cNvSpPr/>
          <p:nvPr/>
        </p:nvSpPr>
        <p:spPr>
          <a:xfrm>
            <a:off x="603504" y="2505456"/>
            <a:ext cx="91440" cy="91440"/>
          </a:xfrm>
          <a:prstGeom prst="line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768096" y="2468880"/>
            <a:ext cx="46634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4B5563"/>
                </a:solidFill>
              </a:rPr>
              <a:t>Our highly skilled team of certified </a:t>
            </a:r>
            <a:r>
              <a:rPr lang="en-US" sz="1000" dirty="0" err="1">
                <a:solidFill>
                  <a:srgbClr val="4B5563"/>
                </a:solidFill>
              </a:rPr>
              <a:t>Intstallers</a:t>
            </a:r>
            <a:r>
              <a:rPr lang="en-US" sz="1000" dirty="0">
                <a:solidFill>
                  <a:srgbClr val="4B5563"/>
                </a:solidFill>
              </a:rPr>
              <a:t>, engineers, and field specialists consistently proves their dedication and expertise — earning the unwavering trust of clients day in and day out.</a:t>
            </a:r>
            <a:endParaRPr lang="en-US" sz="1000" dirty="0"/>
          </a:p>
        </p:txBody>
      </p:sp>
      <p:sp>
        <p:nvSpPr>
          <p:cNvPr id="15" name="Shape 12"/>
          <p:cNvSpPr/>
          <p:nvPr/>
        </p:nvSpPr>
        <p:spPr>
          <a:xfrm>
            <a:off x="603504" y="3182112"/>
            <a:ext cx="91440" cy="91440"/>
          </a:xfrm>
          <a:prstGeom prst="line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768096" y="3145536"/>
            <a:ext cx="46634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4B5563"/>
                </a:solidFill>
              </a:rPr>
              <a:t>We customize every engagement. Whether it's a planned shutdown, an emergency repair, or a complex chemical cleaning operation, LOK tailors its approach to the specific needs of your facility.</a:t>
            </a:r>
            <a:endParaRPr lang="en-US" sz="1000" dirty="0"/>
          </a:p>
        </p:txBody>
      </p:sp>
      <p:sp>
        <p:nvSpPr>
          <p:cNvPr id="17" name="Shape 14"/>
          <p:cNvSpPr/>
          <p:nvPr/>
        </p:nvSpPr>
        <p:spPr>
          <a:xfrm>
            <a:off x="603504" y="3858768"/>
            <a:ext cx="91440" cy="91440"/>
          </a:xfrm>
          <a:prstGeom prst="line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768096" y="3822192"/>
            <a:ext cx="46634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4B5563"/>
                </a:solidFill>
              </a:rPr>
              <a:t>Our commitment: top-quality, cost-effective solutions with swift response times — giving OEM and industrial companies the peace of mind to support their end-user clients with confidence.</a:t>
            </a:r>
            <a:endParaRPr lang="en-US" sz="1000" dirty="0"/>
          </a:p>
        </p:txBody>
      </p:sp>
      <p:sp>
        <p:nvSpPr>
          <p:cNvPr id="19" name="Shape 16"/>
          <p:cNvSpPr/>
          <p:nvPr/>
        </p:nvSpPr>
        <p:spPr>
          <a:xfrm>
            <a:off x="5760720" y="1353312"/>
            <a:ext cx="1417320" cy="1005840"/>
          </a:xfrm>
          <a:prstGeom prst="rect">
            <a:avLst/>
          </a:prstGeom>
          <a:solidFill>
            <a:srgbClr val="0D1B2A"/>
          </a:solidFill>
          <a:ln/>
          <a:effectLst>
            <a:outerShdw blurRad="1016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5760720" y="1444752"/>
            <a:ext cx="1417320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400" b="1" dirty="0">
                <a:solidFill>
                  <a:srgbClr val="FFFFFF"/>
                </a:solidFill>
              </a:rPr>
              <a:t>20+</a:t>
            </a:r>
            <a:endParaRPr lang="en-US" sz="3400" dirty="0"/>
          </a:p>
        </p:txBody>
      </p:sp>
      <p:sp>
        <p:nvSpPr>
          <p:cNvPr id="21" name="Text 18"/>
          <p:cNvSpPr/>
          <p:nvPr/>
        </p:nvSpPr>
        <p:spPr>
          <a:xfrm>
            <a:off x="5760720" y="1976933"/>
            <a:ext cx="1417320" cy="321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00" dirty="0">
                <a:solidFill>
                  <a:srgbClr val="D9E6F3"/>
                </a:solidFill>
              </a:rPr>
              <a:t>Years of Experience</a:t>
            </a:r>
            <a:endParaRPr lang="en-US" sz="900" dirty="0"/>
          </a:p>
        </p:txBody>
      </p:sp>
      <p:sp>
        <p:nvSpPr>
          <p:cNvPr id="22" name="Shape 19"/>
          <p:cNvSpPr/>
          <p:nvPr/>
        </p:nvSpPr>
        <p:spPr>
          <a:xfrm>
            <a:off x="7315200" y="1353312"/>
            <a:ext cx="1417320" cy="1005840"/>
          </a:xfrm>
          <a:prstGeom prst="rect">
            <a:avLst/>
          </a:prstGeom>
          <a:solidFill>
            <a:srgbClr val="0057B8"/>
          </a:solidFill>
          <a:ln/>
          <a:effectLst>
            <a:outerShdw blurRad="1016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Text 20"/>
          <p:cNvSpPr/>
          <p:nvPr/>
        </p:nvSpPr>
        <p:spPr>
          <a:xfrm>
            <a:off x="7315200" y="1444752"/>
            <a:ext cx="1417320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400" b="1" dirty="0">
                <a:solidFill>
                  <a:srgbClr val="FFFFFF"/>
                </a:solidFill>
              </a:rPr>
              <a:t>2</a:t>
            </a:r>
            <a:endParaRPr lang="en-US" sz="3400" dirty="0"/>
          </a:p>
        </p:txBody>
      </p:sp>
      <p:sp>
        <p:nvSpPr>
          <p:cNvPr id="24" name="Text 21"/>
          <p:cNvSpPr/>
          <p:nvPr/>
        </p:nvSpPr>
        <p:spPr>
          <a:xfrm>
            <a:off x="7315200" y="1976933"/>
            <a:ext cx="1417320" cy="321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00" dirty="0">
                <a:solidFill>
                  <a:srgbClr val="D9E6F3"/>
                </a:solidFill>
              </a:rPr>
              <a:t>Continents</a:t>
            </a:r>
            <a:endParaRPr lang="en-US" sz="900" dirty="0"/>
          </a:p>
        </p:txBody>
      </p:sp>
      <p:sp>
        <p:nvSpPr>
          <p:cNvPr id="25" name="Shape 22"/>
          <p:cNvSpPr/>
          <p:nvPr/>
        </p:nvSpPr>
        <p:spPr>
          <a:xfrm>
            <a:off x="5760720" y="2487168"/>
            <a:ext cx="1417320" cy="1005840"/>
          </a:xfrm>
          <a:prstGeom prst="rect">
            <a:avLst/>
          </a:prstGeom>
          <a:solidFill>
            <a:srgbClr val="2E7D32"/>
          </a:solidFill>
          <a:ln/>
          <a:effectLst>
            <a:outerShdw blurRad="1016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Text 23"/>
          <p:cNvSpPr/>
          <p:nvPr/>
        </p:nvSpPr>
        <p:spPr>
          <a:xfrm>
            <a:off x="5760720" y="2578608"/>
            <a:ext cx="1417320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400" b="1" dirty="0">
                <a:solidFill>
                  <a:srgbClr val="FFFFFF"/>
                </a:solidFill>
              </a:rPr>
              <a:t>7+</a:t>
            </a:r>
            <a:endParaRPr lang="en-US" sz="3400" dirty="0"/>
          </a:p>
        </p:txBody>
      </p:sp>
      <p:sp>
        <p:nvSpPr>
          <p:cNvPr id="27" name="Text 24"/>
          <p:cNvSpPr/>
          <p:nvPr/>
        </p:nvSpPr>
        <p:spPr>
          <a:xfrm>
            <a:off x="5760720" y="3110789"/>
            <a:ext cx="1417320" cy="321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00" dirty="0">
                <a:solidFill>
                  <a:srgbClr val="D9E6F3"/>
                </a:solidFill>
              </a:rPr>
              <a:t>Industries Served</a:t>
            </a:r>
            <a:endParaRPr lang="en-US" sz="900" dirty="0"/>
          </a:p>
        </p:txBody>
      </p:sp>
      <p:sp>
        <p:nvSpPr>
          <p:cNvPr id="28" name="Shape 25"/>
          <p:cNvSpPr/>
          <p:nvPr/>
        </p:nvSpPr>
        <p:spPr>
          <a:xfrm>
            <a:off x="7315200" y="2487168"/>
            <a:ext cx="1417320" cy="1005840"/>
          </a:xfrm>
          <a:prstGeom prst="rect">
            <a:avLst/>
          </a:prstGeom>
          <a:solidFill>
            <a:srgbClr val="0D1B2A"/>
          </a:solidFill>
          <a:ln/>
          <a:effectLst>
            <a:outerShdw blurRad="1016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" name="Text 26"/>
          <p:cNvSpPr/>
          <p:nvPr/>
        </p:nvSpPr>
        <p:spPr>
          <a:xfrm>
            <a:off x="7315200" y="2578608"/>
            <a:ext cx="1417320" cy="5532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400" b="1" dirty="0">
                <a:solidFill>
                  <a:srgbClr val="FFFFFF"/>
                </a:solidFill>
              </a:rPr>
              <a:t>24/7</a:t>
            </a:r>
            <a:endParaRPr lang="en-US" sz="3400" dirty="0"/>
          </a:p>
        </p:txBody>
      </p:sp>
      <p:sp>
        <p:nvSpPr>
          <p:cNvPr id="30" name="Text 27"/>
          <p:cNvSpPr/>
          <p:nvPr/>
        </p:nvSpPr>
        <p:spPr>
          <a:xfrm>
            <a:off x="7315200" y="3110789"/>
            <a:ext cx="1417320" cy="321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00" dirty="0">
                <a:solidFill>
                  <a:srgbClr val="D9E6F3"/>
                </a:solidFill>
              </a:rPr>
              <a:t>Emergency Support</a:t>
            </a:r>
            <a:endParaRPr lang="en-US" sz="900" dirty="0"/>
          </a:p>
        </p:txBody>
      </p:sp>
      <p:sp>
        <p:nvSpPr>
          <p:cNvPr id="31" name="Shape 28"/>
          <p:cNvSpPr/>
          <p:nvPr/>
        </p:nvSpPr>
        <p:spPr>
          <a:xfrm>
            <a:off x="4229100" y="3680460"/>
            <a:ext cx="2971800" cy="1069848"/>
          </a:xfrm>
          <a:prstGeom prst="rect">
            <a:avLst/>
          </a:prstGeom>
          <a:solidFill>
            <a:srgbClr val="F2F6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Shape 29"/>
          <p:cNvSpPr/>
          <p:nvPr/>
        </p:nvSpPr>
        <p:spPr>
          <a:xfrm>
            <a:off x="5760720" y="3621024"/>
            <a:ext cx="2971800" cy="4572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Text 30"/>
          <p:cNvSpPr/>
          <p:nvPr/>
        </p:nvSpPr>
        <p:spPr>
          <a:xfrm>
            <a:off x="5870448" y="3694176"/>
            <a:ext cx="27432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100" dirty="0">
                <a:solidFill>
                  <a:srgbClr val="0057B8"/>
                </a:solidFill>
              </a:rPr>
              <a:t>INDUSTRIES WE SERVE</a:t>
            </a:r>
            <a:endParaRPr lang="en-US" sz="800" dirty="0"/>
          </a:p>
        </p:txBody>
      </p:sp>
      <p:sp>
        <p:nvSpPr>
          <p:cNvPr id="34" name="Text 31"/>
          <p:cNvSpPr/>
          <p:nvPr/>
        </p:nvSpPr>
        <p:spPr>
          <a:xfrm>
            <a:off x="5870448" y="3931920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B5563"/>
                </a:solidFill>
              </a:rPr>
              <a:t>▸ Oil &amp; Gas</a:t>
            </a:r>
            <a:endParaRPr lang="en-US" sz="900" dirty="0"/>
          </a:p>
        </p:txBody>
      </p:sp>
      <p:sp>
        <p:nvSpPr>
          <p:cNvPr id="35" name="Text 32"/>
          <p:cNvSpPr/>
          <p:nvPr/>
        </p:nvSpPr>
        <p:spPr>
          <a:xfrm>
            <a:off x="5870448" y="4133088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B5563"/>
                </a:solidFill>
              </a:rPr>
              <a:t>▸ Petrochemical</a:t>
            </a:r>
            <a:endParaRPr lang="en-US" sz="900" dirty="0"/>
          </a:p>
        </p:txBody>
      </p:sp>
      <p:sp>
        <p:nvSpPr>
          <p:cNvPr id="36" name="Text 33"/>
          <p:cNvSpPr/>
          <p:nvPr/>
        </p:nvSpPr>
        <p:spPr>
          <a:xfrm>
            <a:off x="5870448" y="4334256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B5563"/>
                </a:solidFill>
              </a:rPr>
              <a:t>▸ Power Generation</a:t>
            </a:r>
            <a:endParaRPr lang="en-US" sz="900" dirty="0"/>
          </a:p>
        </p:txBody>
      </p:sp>
      <p:sp>
        <p:nvSpPr>
          <p:cNvPr id="37" name="Text 34"/>
          <p:cNvSpPr/>
          <p:nvPr/>
        </p:nvSpPr>
        <p:spPr>
          <a:xfrm>
            <a:off x="5870448" y="4535424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B5563"/>
                </a:solidFill>
              </a:rPr>
              <a:t>▸ Manufacturing</a:t>
            </a:r>
            <a:endParaRPr lang="en-US" sz="900" dirty="0"/>
          </a:p>
        </p:txBody>
      </p:sp>
      <p:sp>
        <p:nvSpPr>
          <p:cNvPr id="38" name="Text 35"/>
          <p:cNvSpPr/>
          <p:nvPr/>
        </p:nvSpPr>
        <p:spPr>
          <a:xfrm>
            <a:off x="7315200" y="3931920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B5563"/>
                </a:solidFill>
              </a:rPr>
              <a:t>▸ Pulp &amp; Paper</a:t>
            </a:r>
            <a:endParaRPr lang="en-US" sz="900" dirty="0"/>
          </a:p>
        </p:txBody>
      </p:sp>
      <p:sp>
        <p:nvSpPr>
          <p:cNvPr id="39" name="Text 36"/>
          <p:cNvSpPr/>
          <p:nvPr/>
        </p:nvSpPr>
        <p:spPr>
          <a:xfrm>
            <a:off x="7315200" y="4133088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B5563"/>
                </a:solidFill>
              </a:rPr>
              <a:t>▸ Mining</a:t>
            </a:r>
            <a:endParaRPr lang="en-US" sz="900" dirty="0"/>
          </a:p>
        </p:txBody>
      </p:sp>
      <p:sp>
        <p:nvSpPr>
          <p:cNvPr id="40" name="Text 37"/>
          <p:cNvSpPr/>
          <p:nvPr/>
        </p:nvSpPr>
        <p:spPr>
          <a:xfrm>
            <a:off x="7315200" y="4334256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B5563"/>
                </a:solidFill>
              </a:rPr>
              <a:t>▸ Agriculture</a:t>
            </a:r>
            <a:endParaRPr lang="en-US" sz="900" dirty="0"/>
          </a:p>
        </p:txBody>
      </p:sp>
      <p:sp>
        <p:nvSpPr>
          <p:cNvPr id="41" name="Text 38"/>
          <p:cNvSpPr/>
          <p:nvPr/>
        </p:nvSpPr>
        <p:spPr>
          <a:xfrm>
            <a:off x="5870448" y="3931920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B5563"/>
                </a:solidFill>
              </a:rPr>
              <a:t>▸ Oil &amp; Gas</a:t>
            </a:r>
            <a:endParaRPr lang="en-US" sz="900" dirty="0"/>
          </a:p>
        </p:txBody>
      </p:sp>
      <p:sp>
        <p:nvSpPr>
          <p:cNvPr id="42" name="Text 39"/>
          <p:cNvSpPr/>
          <p:nvPr/>
        </p:nvSpPr>
        <p:spPr>
          <a:xfrm>
            <a:off x="5870448" y="4133088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B5563"/>
                </a:solidFill>
              </a:rPr>
              <a:t>▸ Petrochemical</a:t>
            </a:r>
            <a:endParaRPr lang="en-US" sz="900" dirty="0"/>
          </a:p>
        </p:txBody>
      </p:sp>
      <p:sp>
        <p:nvSpPr>
          <p:cNvPr id="43" name="Text 40"/>
          <p:cNvSpPr/>
          <p:nvPr/>
        </p:nvSpPr>
        <p:spPr>
          <a:xfrm>
            <a:off x="5870448" y="4334256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B5563"/>
                </a:solidFill>
              </a:rPr>
              <a:t>▸ Power Generation</a:t>
            </a:r>
            <a:endParaRPr lang="en-US" sz="900" dirty="0"/>
          </a:p>
        </p:txBody>
      </p:sp>
      <p:sp>
        <p:nvSpPr>
          <p:cNvPr id="44" name="Text 41"/>
          <p:cNvSpPr/>
          <p:nvPr/>
        </p:nvSpPr>
        <p:spPr>
          <a:xfrm>
            <a:off x="5870448" y="4535424"/>
            <a:ext cx="1371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B5563"/>
                </a:solidFill>
              </a:rPr>
              <a:t>▸ Manufacturing</a:t>
            </a:r>
            <a:endParaRPr lang="en-US" sz="900" dirty="0"/>
          </a:p>
        </p:txBody>
      </p:sp>
      <p:sp>
        <p:nvSpPr>
          <p:cNvPr id="48" name="Shape 45"/>
          <p:cNvSpPr/>
          <p:nvPr/>
        </p:nvSpPr>
        <p:spPr>
          <a:xfrm>
            <a:off x="0" y="4873752"/>
            <a:ext cx="9144000" cy="274320"/>
          </a:xfrm>
          <a:prstGeom prst="rect">
            <a:avLst/>
          </a:prstGeom>
          <a:solidFill>
            <a:srgbClr val="EEF3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9" name="Text 46"/>
          <p:cNvSpPr/>
          <p:nvPr/>
        </p:nvSpPr>
        <p:spPr>
          <a:xfrm>
            <a:off x="457200" y="4892040"/>
            <a:ext cx="7772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8A9BB0"/>
                </a:solidFill>
              </a:rPr>
              <a:t>LOK Energy Services Inc.  ·  lokenergy.com  ·  charles@lokenergy.com  ·  +1 (832) 781-1644</a:t>
            </a:r>
            <a:endParaRPr lang="en-US" sz="80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CAADEC9-CA6B-EB7B-2EEA-7CC1CE65F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6455" y="13716"/>
            <a:ext cx="11500103" cy="6468808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46" name="Terminator 45">
            <a:hlinkClick r:id="rId4"/>
            <a:extLst>
              <a:ext uri="{FF2B5EF4-FFF2-40B4-BE49-F238E27FC236}">
                <a16:creationId xmlns:a16="http://schemas.microsoft.com/office/drawing/2014/main" id="{A19DB1CB-7ED0-5C18-7036-50FB9804332F}"/>
              </a:ext>
            </a:extLst>
          </p:cNvPr>
          <p:cNvSpPr/>
          <p:nvPr/>
        </p:nvSpPr>
        <p:spPr>
          <a:xfrm>
            <a:off x="5715000" y="164846"/>
            <a:ext cx="1590040" cy="367792"/>
          </a:xfrm>
          <a:prstGeom prst="flowChartTerminator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05F49C-0E42-ED8E-5727-3069B6CA71C9}"/>
              </a:ext>
            </a:extLst>
          </p:cNvPr>
          <p:cNvSpPr txBox="1"/>
          <p:nvPr/>
        </p:nvSpPr>
        <p:spPr>
          <a:xfrm>
            <a:off x="5943600" y="240010"/>
            <a:ext cx="1403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4"/>
              </a:rPr>
              <a:t>TECHNICAL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  <a:hlinkClick r:id="rId4"/>
              </a:rPr>
              <a:t>BRIEF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822C1-AEF7-7782-9D2B-DAD861E8D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789" y="-114300"/>
            <a:ext cx="1453895" cy="9692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021C082-F2B6-2C25-7DA5-161E4807E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10" y="4347463"/>
            <a:ext cx="1194055" cy="7960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64008"/>
            <a:ext cx="9144000" cy="621792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57200" y="164592"/>
            <a:ext cx="5486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D9E6F3"/>
                </a:solidFill>
              </a:rPr>
              <a:t>FULL-SERVICE PORTFOLIO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457200" y="841248"/>
            <a:ext cx="82296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D1B2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All Services At a Glance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457200" y="1261872"/>
            <a:ext cx="8229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B5563"/>
                </a:solidFill>
              </a:rPr>
              <a:t>One partner. Every phase of your operation.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347472" y="1600200"/>
            <a:ext cx="2798064" cy="1481328"/>
          </a:xfrm>
          <a:prstGeom prst="rect">
            <a:avLst/>
          </a:prstGeom>
          <a:solidFill>
            <a:srgbClr val="FFFFFF"/>
          </a:solidFill>
          <a:ln/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347472" y="1600200"/>
            <a:ext cx="54864" cy="1481328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457200" y="1691640"/>
            <a:ext cx="292608" cy="292608"/>
          </a:xfrm>
          <a:prstGeom prst="line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457200" y="1691640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1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822960" y="1691640"/>
            <a:ext cx="21945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100" b="1" dirty="0">
                <a:solidFill>
                  <a:srgbClr val="0D1B2A"/>
                </a:solidFill>
              </a:rPr>
              <a:t>Chemical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b="1" dirty="0">
                <a:solidFill>
                  <a:srgbClr val="0D1B2A"/>
                </a:solidFill>
              </a:rPr>
              <a:t>Remediation</a:t>
            </a:r>
            <a:endParaRPr lang="en-US" sz="1100" dirty="0"/>
          </a:p>
        </p:txBody>
      </p:sp>
      <p:sp>
        <p:nvSpPr>
          <p:cNvPr id="14" name="Shape 11"/>
          <p:cNvSpPr/>
          <p:nvPr/>
        </p:nvSpPr>
        <p:spPr>
          <a:xfrm>
            <a:off x="475488" y="2148840"/>
            <a:ext cx="54864" cy="548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566928" y="211226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Hydrocarbon Spill Response</a:t>
            </a:r>
            <a:endParaRPr lang="en-US" sz="800" dirty="0"/>
          </a:p>
        </p:txBody>
      </p:sp>
      <p:sp>
        <p:nvSpPr>
          <p:cNvPr id="16" name="Shape 13"/>
          <p:cNvSpPr/>
          <p:nvPr/>
        </p:nvSpPr>
        <p:spPr>
          <a:xfrm>
            <a:off x="475488" y="2423160"/>
            <a:ext cx="54864" cy="548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566928" y="238658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/>
              <a:t>Tank and Pipeline Decontamination</a:t>
            </a:r>
          </a:p>
        </p:txBody>
      </p:sp>
      <p:sp>
        <p:nvSpPr>
          <p:cNvPr id="18" name="Shape 15"/>
          <p:cNvSpPr/>
          <p:nvPr/>
        </p:nvSpPr>
        <p:spPr>
          <a:xfrm>
            <a:off x="475488" y="2697480"/>
            <a:ext cx="54864" cy="548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566928" y="266090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Produced Water Treatment</a:t>
            </a:r>
            <a:endParaRPr lang="en-US" sz="800" dirty="0"/>
          </a:p>
        </p:txBody>
      </p:sp>
      <p:sp>
        <p:nvSpPr>
          <p:cNvPr id="20" name="Shape 17"/>
          <p:cNvSpPr/>
          <p:nvPr/>
        </p:nvSpPr>
        <p:spPr>
          <a:xfrm>
            <a:off x="1828800" y="2148840"/>
            <a:ext cx="54864" cy="548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1920240" y="211226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PH2S &amp; Hazardous Gas Mitigation</a:t>
            </a:r>
            <a:endParaRPr lang="en-US" sz="800" dirty="0"/>
          </a:p>
        </p:txBody>
      </p:sp>
      <p:sp>
        <p:nvSpPr>
          <p:cNvPr id="22" name="Shape 19"/>
          <p:cNvSpPr/>
          <p:nvPr/>
        </p:nvSpPr>
        <p:spPr>
          <a:xfrm>
            <a:off x="1828800" y="2423160"/>
            <a:ext cx="54864" cy="548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0"/>
          <p:cNvSpPr/>
          <p:nvPr/>
        </p:nvSpPr>
        <p:spPr>
          <a:xfrm>
            <a:off x="1920240" y="238658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Soil and Groundwater Remediation </a:t>
            </a:r>
            <a:endParaRPr lang="en-US" sz="800" dirty="0"/>
          </a:p>
        </p:txBody>
      </p:sp>
      <p:sp>
        <p:nvSpPr>
          <p:cNvPr id="24" name="Shape 21"/>
          <p:cNvSpPr/>
          <p:nvPr/>
        </p:nvSpPr>
        <p:spPr>
          <a:xfrm>
            <a:off x="1828800" y="2697480"/>
            <a:ext cx="54864" cy="548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2"/>
          <p:cNvSpPr/>
          <p:nvPr/>
        </p:nvSpPr>
        <p:spPr>
          <a:xfrm>
            <a:off x="1920240" y="266090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Chemical Injection and </a:t>
            </a:r>
            <a:r>
              <a:rPr lang="en-US" sz="800" dirty="0" err="1">
                <a:solidFill>
                  <a:srgbClr val="4B5563"/>
                </a:solidFill>
              </a:rPr>
              <a:t>Neautralization</a:t>
            </a:r>
            <a:endParaRPr lang="en-US" sz="800" dirty="0"/>
          </a:p>
        </p:txBody>
      </p:sp>
      <p:sp>
        <p:nvSpPr>
          <p:cNvPr id="26" name="Shape 23"/>
          <p:cNvSpPr/>
          <p:nvPr/>
        </p:nvSpPr>
        <p:spPr>
          <a:xfrm>
            <a:off x="3310128" y="1600200"/>
            <a:ext cx="2798064" cy="1481328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Shape 25"/>
          <p:cNvSpPr/>
          <p:nvPr/>
        </p:nvSpPr>
        <p:spPr>
          <a:xfrm>
            <a:off x="3310128" y="1600200"/>
            <a:ext cx="54864" cy="1481328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26"/>
          <p:cNvSpPr/>
          <p:nvPr/>
        </p:nvSpPr>
        <p:spPr>
          <a:xfrm>
            <a:off x="3419856" y="1691640"/>
            <a:ext cx="292608" cy="292608"/>
          </a:xfrm>
          <a:prstGeom prst="line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7"/>
          <p:cNvSpPr/>
          <p:nvPr/>
        </p:nvSpPr>
        <p:spPr>
          <a:xfrm>
            <a:off x="3419856" y="1691640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2</a:t>
            </a:r>
            <a:endParaRPr lang="en-US" sz="1100" dirty="0"/>
          </a:p>
        </p:txBody>
      </p:sp>
      <p:sp>
        <p:nvSpPr>
          <p:cNvPr id="31" name="Text 28"/>
          <p:cNvSpPr/>
          <p:nvPr/>
        </p:nvSpPr>
        <p:spPr>
          <a:xfrm>
            <a:off x="3785616" y="1691640"/>
            <a:ext cx="21945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100" b="1" dirty="0">
                <a:solidFill>
                  <a:srgbClr val="0D1B2A"/>
                </a:solidFill>
              </a:rPr>
              <a:t>Pumps &amp;</a:t>
            </a:r>
            <a:endParaRPr lang="en-US" sz="11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100" b="1" dirty="0">
                <a:solidFill>
                  <a:srgbClr val="0D1B2A"/>
                </a:solidFill>
              </a:rPr>
              <a:t>Compressors</a:t>
            </a:r>
            <a:endParaRPr lang="en-US" sz="1100" dirty="0"/>
          </a:p>
        </p:txBody>
      </p:sp>
      <p:sp>
        <p:nvSpPr>
          <p:cNvPr id="32" name="Shape 29"/>
          <p:cNvSpPr/>
          <p:nvPr/>
        </p:nvSpPr>
        <p:spPr>
          <a:xfrm>
            <a:off x="3438144" y="2148840"/>
            <a:ext cx="54864" cy="5486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Text 30"/>
          <p:cNvSpPr/>
          <p:nvPr/>
        </p:nvSpPr>
        <p:spPr>
          <a:xfrm>
            <a:off x="3529584" y="211226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Maintenance &amp; Overhauls</a:t>
            </a:r>
            <a:endParaRPr lang="en-US" sz="800" dirty="0"/>
          </a:p>
        </p:txBody>
      </p:sp>
      <p:sp>
        <p:nvSpPr>
          <p:cNvPr id="34" name="Shape 31"/>
          <p:cNvSpPr/>
          <p:nvPr/>
        </p:nvSpPr>
        <p:spPr>
          <a:xfrm>
            <a:off x="3438144" y="2423160"/>
            <a:ext cx="54864" cy="5486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Text 32"/>
          <p:cNvSpPr/>
          <p:nvPr/>
        </p:nvSpPr>
        <p:spPr>
          <a:xfrm>
            <a:off x="3529584" y="238658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Mechanical Seals</a:t>
            </a:r>
            <a:endParaRPr lang="en-US" sz="800" dirty="0"/>
          </a:p>
        </p:txBody>
      </p:sp>
      <p:sp>
        <p:nvSpPr>
          <p:cNvPr id="36" name="Shape 33"/>
          <p:cNvSpPr/>
          <p:nvPr/>
        </p:nvSpPr>
        <p:spPr>
          <a:xfrm>
            <a:off x="3438144" y="2697480"/>
            <a:ext cx="54864" cy="5486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Text 34"/>
          <p:cNvSpPr/>
          <p:nvPr/>
        </p:nvSpPr>
        <p:spPr>
          <a:xfrm>
            <a:off x="3529584" y="266090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Vibration Analysis</a:t>
            </a:r>
            <a:endParaRPr lang="en-US" sz="800" dirty="0"/>
          </a:p>
        </p:txBody>
      </p:sp>
      <p:sp>
        <p:nvSpPr>
          <p:cNvPr id="38" name="Shape 35"/>
          <p:cNvSpPr/>
          <p:nvPr/>
        </p:nvSpPr>
        <p:spPr>
          <a:xfrm>
            <a:off x="4791456" y="2148840"/>
            <a:ext cx="54864" cy="5486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Text 36"/>
          <p:cNvSpPr/>
          <p:nvPr/>
        </p:nvSpPr>
        <p:spPr>
          <a:xfrm>
            <a:off x="4882896" y="211226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Alignment &amp; Balancing</a:t>
            </a:r>
            <a:endParaRPr lang="en-US" sz="800" dirty="0"/>
          </a:p>
        </p:txBody>
      </p:sp>
      <p:sp>
        <p:nvSpPr>
          <p:cNvPr id="40" name="Shape 37"/>
          <p:cNvSpPr/>
          <p:nvPr/>
        </p:nvSpPr>
        <p:spPr>
          <a:xfrm>
            <a:off x="4791456" y="2423160"/>
            <a:ext cx="54864" cy="5486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1" name="Text 38"/>
          <p:cNvSpPr/>
          <p:nvPr/>
        </p:nvSpPr>
        <p:spPr>
          <a:xfrm>
            <a:off x="4882896" y="238658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Emergency Response</a:t>
            </a:r>
            <a:endParaRPr lang="en-US" sz="800" dirty="0"/>
          </a:p>
        </p:txBody>
      </p:sp>
      <p:sp>
        <p:nvSpPr>
          <p:cNvPr id="42" name="Shape 39"/>
          <p:cNvSpPr/>
          <p:nvPr/>
        </p:nvSpPr>
        <p:spPr>
          <a:xfrm>
            <a:off x="4791456" y="2697480"/>
            <a:ext cx="54864" cy="5486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3" name="Text 40"/>
          <p:cNvSpPr/>
          <p:nvPr/>
        </p:nvSpPr>
        <p:spPr>
          <a:xfrm>
            <a:off x="4882896" y="266090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Performance Optimization</a:t>
            </a:r>
            <a:endParaRPr lang="en-US" sz="800" dirty="0"/>
          </a:p>
        </p:txBody>
      </p:sp>
      <p:sp>
        <p:nvSpPr>
          <p:cNvPr id="44" name="Shape 41"/>
          <p:cNvSpPr/>
          <p:nvPr/>
        </p:nvSpPr>
        <p:spPr>
          <a:xfrm>
            <a:off x="6272784" y="1600200"/>
            <a:ext cx="2798064" cy="1481328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" name="Shape 43"/>
          <p:cNvSpPr/>
          <p:nvPr/>
        </p:nvSpPr>
        <p:spPr>
          <a:xfrm>
            <a:off x="6272784" y="1600200"/>
            <a:ext cx="54864" cy="1481328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7" name="Shape 44"/>
          <p:cNvSpPr/>
          <p:nvPr/>
        </p:nvSpPr>
        <p:spPr>
          <a:xfrm>
            <a:off x="6382512" y="1691640"/>
            <a:ext cx="292608" cy="292608"/>
          </a:xfrm>
          <a:prstGeom prst="line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8" name="Text 45"/>
          <p:cNvSpPr/>
          <p:nvPr/>
        </p:nvSpPr>
        <p:spPr>
          <a:xfrm>
            <a:off x="6382512" y="1691640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3</a:t>
            </a:r>
            <a:endParaRPr lang="en-US" sz="1100" dirty="0"/>
          </a:p>
        </p:txBody>
      </p:sp>
      <p:sp>
        <p:nvSpPr>
          <p:cNvPr id="49" name="Text 46"/>
          <p:cNvSpPr/>
          <p:nvPr/>
        </p:nvSpPr>
        <p:spPr>
          <a:xfrm>
            <a:off x="6748272" y="1691640"/>
            <a:ext cx="21945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100" b="1" dirty="0">
                <a:solidFill>
                  <a:srgbClr val="0D1B2A"/>
                </a:solidFill>
              </a:rPr>
              <a:t>Shutdown &amp;</a:t>
            </a:r>
            <a:endParaRPr lang="en-US" sz="11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100" b="1" dirty="0">
                <a:solidFill>
                  <a:srgbClr val="0D1B2A"/>
                </a:solidFill>
              </a:rPr>
              <a:t>Turnaround</a:t>
            </a:r>
            <a:endParaRPr lang="en-US" sz="1100" dirty="0"/>
          </a:p>
        </p:txBody>
      </p:sp>
      <p:sp>
        <p:nvSpPr>
          <p:cNvPr id="50" name="Shape 47"/>
          <p:cNvSpPr/>
          <p:nvPr/>
        </p:nvSpPr>
        <p:spPr>
          <a:xfrm>
            <a:off x="6400800" y="2148840"/>
            <a:ext cx="54864" cy="54864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1" name="Text 48"/>
          <p:cNvSpPr/>
          <p:nvPr/>
        </p:nvSpPr>
        <p:spPr>
          <a:xfrm>
            <a:off x="6492240" y="211226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PM Planning &amp; Scheduling</a:t>
            </a:r>
            <a:endParaRPr lang="en-US" sz="800" dirty="0"/>
          </a:p>
        </p:txBody>
      </p:sp>
      <p:sp>
        <p:nvSpPr>
          <p:cNvPr id="52" name="Shape 49"/>
          <p:cNvSpPr/>
          <p:nvPr/>
        </p:nvSpPr>
        <p:spPr>
          <a:xfrm>
            <a:off x="6400800" y="2423160"/>
            <a:ext cx="54864" cy="54864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3" name="Text 50"/>
          <p:cNvSpPr/>
          <p:nvPr/>
        </p:nvSpPr>
        <p:spPr>
          <a:xfrm>
            <a:off x="6492240" y="238658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Manpower Loading</a:t>
            </a:r>
            <a:endParaRPr lang="en-US" sz="800" dirty="0"/>
          </a:p>
        </p:txBody>
      </p:sp>
      <p:sp>
        <p:nvSpPr>
          <p:cNvPr id="54" name="Shape 51"/>
          <p:cNvSpPr/>
          <p:nvPr/>
        </p:nvSpPr>
        <p:spPr>
          <a:xfrm>
            <a:off x="6400800" y="2697480"/>
            <a:ext cx="54864" cy="54864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5" name="Text 52"/>
          <p:cNvSpPr/>
          <p:nvPr/>
        </p:nvSpPr>
        <p:spPr>
          <a:xfrm>
            <a:off x="6492240" y="266090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Execution Readiness</a:t>
            </a:r>
            <a:endParaRPr lang="en-US" sz="800" dirty="0"/>
          </a:p>
        </p:txBody>
      </p:sp>
      <p:sp>
        <p:nvSpPr>
          <p:cNvPr id="56" name="Shape 53"/>
          <p:cNvSpPr/>
          <p:nvPr/>
        </p:nvSpPr>
        <p:spPr>
          <a:xfrm>
            <a:off x="7754112" y="2148840"/>
            <a:ext cx="54864" cy="54864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7" name="Text 54"/>
          <p:cNvSpPr/>
          <p:nvPr/>
        </p:nvSpPr>
        <p:spPr>
          <a:xfrm>
            <a:off x="7845552" y="211226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SAP Build &amp; Scheduling</a:t>
            </a:r>
            <a:endParaRPr lang="en-US" sz="800" dirty="0"/>
          </a:p>
        </p:txBody>
      </p:sp>
      <p:sp>
        <p:nvSpPr>
          <p:cNvPr id="58" name="Shape 55"/>
          <p:cNvSpPr/>
          <p:nvPr/>
        </p:nvSpPr>
        <p:spPr>
          <a:xfrm>
            <a:off x="7754112" y="2423160"/>
            <a:ext cx="54864" cy="54864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9" name="Text 56"/>
          <p:cNvSpPr/>
          <p:nvPr/>
        </p:nvSpPr>
        <p:spPr>
          <a:xfrm>
            <a:off x="7845552" y="238658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Materials Procurement</a:t>
            </a:r>
            <a:endParaRPr lang="en-US" sz="800" dirty="0"/>
          </a:p>
        </p:txBody>
      </p:sp>
      <p:sp>
        <p:nvSpPr>
          <p:cNvPr id="60" name="Shape 57"/>
          <p:cNvSpPr/>
          <p:nvPr/>
        </p:nvSpPr>
        <p:spPr>
          <a:xfrm>
            <a:off x="7754112" y="2697480"/>
            <a:ext cx="54864" cy="54864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1" name="Text 58"/>
          <p:cNvSpPr/>
          <p:nvPr/>
        </p:nvSpPr>
        <p:spPr>
          <a:xfrm>
            <a:off x="7845552" y="2660904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Swift Mobilization</a:t>
            </a:r>
            <a:endParaRPr lang="en-US" sz="800" dirty="0"/>
          </a:p>
        </p:txBody>
      </p:sp>
      <p:sp>
        <p:nvSpPr>
          <p:cNvPr id="62" name="Shape 59"/>
          <p:cNvSpPr/>
          <p:nvPr/>
        </p:nvSpPr>
        <p:spPr>
          <a:xfrm>
            <a:off x="347472" y="3273552"/>
            <a:ext cx="2798064" cy="1481328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4" name="Shape 61"/>
          <p:cNvSpPr/>
          <p:nvPr/>
        </p:nvSpPr>
        <p:spPr>
          <a:xfrm>
            <a:off x="347472" y="3273552"/>
            <a:ext cx="54864" cy="1481328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5" name="Shape 62"/>
          <p:cNvSpPr/>
          <p:nvPr/>
        </p:nvSpPr>
        <p:spPr>
          <a:xfrm>
            <a:off x="457200" y="3364992"/>
            <a:ext cx="292608" cy="292608"/>
          </a:xfrm>
          <a:prstGeom prst="line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6" name="Text 63"/>
          <p:cNvSpPr/>
          <p:nvPr/>
        </p:nvSpPr>
        <p:spPr>
          <a:xfrm>
            <a:off x="457200" y="3364992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4</a:t>
            </a:r>
            <a:endParaRPr lang="en-US" sz="1100" dirty="0"/>
          </a:p>
        </p:txBody>
      </p:sp>
      <p:sp>
        <p:nvSpPr>
          <p:cNvPr id="67" name="Text 64"/>
          <p:cNvSpPr/>
          <p:nvPr/>
        </p:nvSpPr>
        <p:spPr>
          <a:xfrm>
            <a:off x="822960" y="3364992"/>
            <a:ext cx="21945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100" b="1" dirty="0">
                <a:solidFill>
                  <a:srgbClr val="0D1B2A"/>
                </a:solidFill>
              </a:rPr>
              <a:t>Installation &amp;</a:t>
            </a:r>
            <a:endParaRPr lang="en-US" sz="11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100" b="1" dirty="0">
                <a:solidFill>
                  <a:srgbClr val="0D1B2A"/>
                </a:solidFill>
              </a:rPr>
              <a:t>Commissioning</a:t>
            </a:r>
            <a:endParaRPr lang="en-US" sz="1100" dirty="0"/>
          </a:p>
        </p:txBody>
      </p:sp>
      <p:sp>
        <p:nvSpPr>
          <p:cNvPr id="68" name="Shape 65"/>
          <p:cNvSpPr/>
          <p:nvPr/>
        </p:nvSpPr>
        <p:spPr>
          <a:xfrm>
            <a:off x="475488" y="3822192"/>
            <a:ext cx="54864" cy="54864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9" name="Text 66"/>
          <p:cNvSpPr/>
          <p:nvPr/>
        </p:nvSpPr>
        <p:spPr>
          <a:xfrm>
            <a:off x="566928" y="378561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Rotating Equipment Install</a:t>
            </a:r>
            <a:endParaRPr lang="en-US" sz="800" dirty="0"/>
          </a:p>
        </p:txBody>
      </p:sp>
      <p:sp>
        <p:nvSpPr>
          <p:cNvPr id="70" name="Shape 67"/>
          <p:cNvSpPr/>
          <p:nvPr/>
        </p:nvSpPr>
        <p:spPr>
          <a:xfrm>
            <a:off x="475488" y="4096512"/>
            <a:ext cx="54864" cy="54864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1" name="Text 68"/>
          <p:cNvSpPr/>
          <p:nvPr/>
        </p:nvSpPr>
        <p:spPr>
          <a:xfrm>
            <a:off x="566928" y="405993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Precision Alignment</a:t>
            </a:r>
            <a:endParaRPr lang="en-US" sz="800" dirty="0"/>
          </a:p>
        </p:txBody>
      </p:sp>
      <p:sp>
        <p:nvSpPr>
          <p:cNvPr id="72" name="Shape 69"/>
          <p:cNvSpPr/>
          <p:nvPr/>
        </p:nvSpPr>
        <p:spPr>
          <a:xfrm>
            <a:off x="475488" y="4370832"/>
            <a:ext cx="54864" cy="54864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3" name="Text 70"/>
          <p:cNvSpPr/>
          <p:nvPr/>
        </p:nvSpPr>
        <p:spPr>
          <a:xfrm>
            <a:off x="566928" y="433425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System Commissioning</a:t>
            </a:r>
            <a:endParaRPr lang="en-US" sz="800" dirty="0"/>
          </a:p>
        </p:txBody>
      </p:sp>
      <p:sp>
        <p:nvSpPr>
          <p:cNvPr id="74" name="Shape 71"/>
          <p:cNvSpPr/>
          <p:nvPr/>
        </p:nvSpPr>
        <p:spPr>
          <a:xfrm>
            <a:off x="1828800" y="3822192"/>
            <a:ext cx="54864" cy="54864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5" name="Text 72"/>
          <p:cNvSpPr/>
          <p:nvPr/>
        </p:nvSpPr>
        <p:spPr>
          <a:xfrm>
            <a:off x="1920240" y="378561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Pre-startup Inspection</a:t>
            </a:r>
            <a:endParaRPr lang="en-US" sz="800" dirty="0"/>
          </a:p>
        </p:txBody>
      </p:sp>
      <p:sp>
        <p:nvSpPr>
          <p:cNvPr id="76" name="Shape 73"/>
          <p:cNvSpPr/>
          <p:nvPr/>
        </p:nvSpPr>
        <p:spPr>
          <a:xfrm>
            <a:off x="1828800" y="4096512"/>
            <a:ext cx="54864" cy="54864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7" name="Text 74"/>
          <p:cNvSpPr/>
          <p:nvPr/>
        </p:nvSpPr>
        <p:spPr>
          <a:xfrm>
            <a:off x="1920240" y="405993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Equipment Qualification</a:t>
            </a:r>
            <a:endParaRPr lang="en-US" sz="800" dirty="0"/>
          </a:p>
        </p:txBody>
      </p:sp>
      <p:sp>
        <p:nvSpPr>
          <p:cNvPr id="78" name="Shape 75"/>
          <p:cNvSpPr/>
          <p:nvPr/>
        </p:nvSpPr>
        <p:spPr>
          <a:xfrm>
            <a:off x="1828800" y="4370832"/>
            <a:ext cx="54864" cy="54864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9" name="Text 76"/>
          <p:cNvSpPr/>
          <p:nvPr/>
        </p:nvSpPr>
        <p:spPr>
          <a:xfrm>
            <a:off x="1920240" y="433425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Performance Verification</a:t>
            </a:r>
            <a:endParaRPr lang="en-US" sz="800" dirty="0"/>
          </a:p>
        </p:txBody>
      </p:sp>
      <p:sp>
        <p:nvSpPr>
          <p:cNvPr id="80" name="Shape 77"/>
          <p:cNvSpPr/>
          <p:nvPr/>
        </p:nvSpPr>
        <p:spPr>
          <a:xfrm>
            <a:off x="3310128" y="3273552"/>
            <a:ext cx="2798064" cy="1481328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2" name="Shape 79"/>
          <p:cNvSpPr/>
          <p:nvPr/>
        </p:nvSpPr>
        <p:spPr>
          <a:xfrm>
            <a:off x="3310128" y="3273552"/>
            <a:ext cx="54864" cy="1481328"/>
          </a:xfrm>
          <a:prstGeom prst="rect">
            <a:avLst/>
          </a:prstGeom>
          <a:solidFill>
            <a:srgbClr val="0070C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3" name="Shape 80"/>
          <p:cNvSpPr/>
          <p:nvPr/>
        </p:nvSpPr>
        <p:spPr>
          <a:xfrm>
            <a:off x="3419856" y="3364992"/>
            <a:ext cx="292608" cy="292608"/>
          </a:xfrm>
          <a:prstGeom prst="line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4" name="Text 81"/>
          <p:cNvSpPr/>
          <p:nvPr/>
        </p:nvSpPr>
        <p:spPr>
          <a:xfrm>
            <a:off x="3419856" y="3364992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5</a:t>
            </a:r>
            <a:endParaRPr lang="en-US" sz="1100" dirty="0"/>
          </a:p>
        </p:txBody>
      </p:sp>
      <p:sp>
        <p:nvSpPr>
          <p:cNvPr id="85" name="Text 82"/>
          <p:cNvSpPr/>
          <p:nvPr/>
        </p:nvSpPr>
        <p:spPr>
          <a:xfrm>
            <a:off x="3785616" y="3364992"/>
            <a:ext cx="21945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100" b="1" dirty="0">
                <a:solidFill>
                  <a:srgbClr val="0D1B2A"/>
                </a:solidFill>
              </a:rPr>
              <a:t>Field</a:t>
            </a:r>
            <a:endParaRPr lang="en-US" sz="11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100" b="1" dirty="0">
                <a:solidFill>
                  <a:srgbClr val="0D1B2A"/>
                </a:solidFill>
              </a:rPr>
              <a:t>Maintenance</a:t>
            </a:r>
            <a:endParaRPr lang="en-US" sz="1100" dirty="0"/>
          </a:p>
        </p:txBody>
      </p:sp>
      <p:sp>
        <p:nvSpPr>
          <p:cNvPr id="86" name="Shape 83"/>
          <p:cNvSpPr/>
          <p:nvPr/>
        </p:nvSpPr>
        <p:spPr>
          <a:xfrm>
            <a:off x="3438144" y="3822192"/>
            <a:ext cx="54864" cy="5486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7" name="Text 84"/>
          <p:cNvSpPr/>
          <p:nvPr/>
        </p:nvSpPr>
        <p:spPr>
          <a:xfrm>
            <a:off x="3529584" y="378561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Chemical Cleaning ★</a:t>
            </a:r>
            <a:endParaRPr lang="en-US" sz="800" dirty="0"/>
          </a:p>
        </p:txBody>
      </p:sp>
      <p:sp>
        <p:nvSpPr>
          <p:cNvPr id="88" name="Shape 85"/>
          <p:cNvSpPr/>
          <p:nvPr/>
        </p:nvSpPr>
        <p:spPr>
          <a:xfrm>
            <a:off x="3438144" y="4096512"/>
            <a:ext cx="54864" cy="5486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9" name="Text 86"/>
          <p:cNvSpPr/>
          <p:nvPr/>
        </p:nvSpPr>
        <p:spPr>
          <a:xfrm>
            <a:off x="3529584" y="405993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Hydroblasting</a:t>
            </a:r>
            <a:endParaRPr lang="en-US" sz="800" dirty="0"/>
          </a:p>
        </p:txBody>
      </p:sp>
      <p:sp>
        <p:nvSpPr>
          <p:cNvPr id="90" name="Shape 87"/>
          <p:cNvSpPr/>
          <p:nvPr/>
        </p:nvSpPr>
        <p:spPr>
          <a:xfrm>
            <a:off x="3438144" y="4370832"/>
            <a:ext cx="54864" cy="5486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1" name="Text 88"/>
          <p:cNvSpPr/>
          <p:nvPr/>
        </p:nvSpPr>
        <p:spPr>
          <a:xfrm>
            <a:off x="3529584" y="433425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Pipeline Services</a:t>
            </a:r>
            <a:endParaRPr lang="en-US" sz="800" dirty="0"/>
          </a:p>
        </p:txBody>
      </p:sp>
      <p:sp>
        <p:nvSpPr>
          <p:cNvPr id="92" name="Shape 89"/>
          <p:cNvSpPr/>
          <p:nvPr/>
        </p:nvSpPr>
        <p:spPr>
          <a:xfrm>
            <a:off x="4791456" y="3822192"/>
            <a:ext cx="54864" cy="5486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3" name="Text 90"/>
          <p:cNvSpPr/>
          <p:nvPr/>
        </p:nvSpPr>
        <p:spPr>
          <a:xfrm>
            <a:off x="4882896" y="378561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Welding &amp; Pipefitting</a:t>
            </a:r>
            <a:endParaRPr lang="en-US" sz="800" dirty="0"/>
          </a:p>
        </p:txBody>
      </p:sp>
      <p:sp>
        <p:nvSpPr>
          <p:cNvPr id="94" name="Shape 91"/>
          <p:cNvSpPr/>
          <p:nvPr/>
        </p:nvSpPr>
        <p:spPr>
          <a:xfrm>
            <a:off x="4791456" y="4096512"/>
            <a:ext cx="54864" cy="5486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5" name="Text 92"/>
          <p:cNvSpPr/>
          <p:nvPr/>
        </p:nvSpPr>
        <p:spPr>
          <a:xfrm>
            <a:off x="4882896" y="405993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Millwrighting</a:t>
            </a:r>
            <a:endParaRPr lang="en-US" sz="800" dirty="0"/>
          </a:p>
        </p:txBody>
      </p:sp>
      <p:sp>
        <p:nvSpPr>
          <p:cNvPr id="96" name="Shape 93"/>
          <p:cNvSpPr/>
          <p:nvPr/>
        </p:nvSpPr>
        <p:spPr>
          <a:xfrm>
            <a:off x="4791456" y="4370832"/>
            <a:ext cx="54864" cy="5486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7" name="Text 94"/>
          <p:cNvSpPr/>
          <p:nvPr/>
        </p:nvSpPr>
        <p:spPr>
          <a:xfrm>
            <a:off x="4882896" y="433425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Preventive &amp; Predictive Maint.</a:t>
            </a:r>
            <a:endParaRPr lang="en-US" sz="800" dirty="0"/>
          </a:p>
        </p:txBody>
      </p:sp>
      <p:sp>
        <p:nvSpPr>
          <p:cNvPr id="98" name="Shape 95"/>
          <p:cNvSpPr/>
          <p:nvPr/>
        </p:nvSpPr>
        <p:spPr>
          <a:xfrm>
            <a:off x="6272784" y="3273552"/>
            <a:ext cx="2798064" cy="1481328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0" name="Shape 97"/>
          <p:cNvSpPr/>
          <p:nvPr/>
        </p:nvSpPr>
        <p:spPr>
          <a:xfrm>
            <a:off x="6272784" y="3273552"/>
            <a:ext cx="54864" cy="1481328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1" name="Shape 98"/>
          <p:cNvSpPr/>
          <p:nvPr/>
        </p:nvSpPr>
        <p:spPr>
          <a:xfrm>
            <a:off x="6382512" y="3364992"/>
            <a:ext cx="292608" cy="292608"/>
          </a:xfrm>
          <a:prstGeom prst="line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2" name="Text 99"/>
          <p:cNvSpPr/>
          <p:nvPr/>
        </p:nvSpPr>
        <p:spPr>
          <a:xfrm>
            <a:off x="6382512" y="3364992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6</a:t>
            </a:r>
            <a:endParaRPr lang="en-US" sz="1100" dirty="0"/>
          </a:p>
        </p:txBody>
      </p:sp>
      <p:sp>
        <p:nvSpPr>
          <p:cNvPr id="103" name="Text 100"/>
          <p:cNvSpPr/>
          <p:nvPr/>
        </p:nvSpPr>
        <p:spPr>
          <a:xfrm>
            <a:off x="6748272" y="3364992"/>
            <a:ext cx="21945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100" b="1" dirty="0">
                <a:solidFill>
                  <a:srgbClr val="0D1B2A"/>
                </a:solidFill>
              </a:rPr>
              <a:t>Industrial</a:t>
            </a:r>
            <a:endParaRPr lang="en-US" sz="11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100" b="1" dirty="0">
                <a:solidFill>
                  <a:srgbClr val="0D1B2A"/>
                </a:solidFill>
              </a:rPr>
              <a:t>Staffing</a:t>
            </a:r>
            <a:endParaRPr lang="en-US" sz="1100" dirty="0"/>
          </a:p>
        </p:txBody>
      </p:sp>
      <p:sp>
        <p:nvSpPr>
          <p:cNvPr id="104" name="Shape 101"/>
          <p:cNvSpPr/>
          <p:nvPr/>
        </p:nvSpPr>
        <p:spPr>
          <a:xfrm>
            <a:off x="6400800" y="3822192"/>
            <a:ext cx="54864" cy="548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5" name="Text 102"/>
          <p:cNvSpPr/>
          <p:nvPr/>
        </p:nvSpPr>
        <p:spPr>
          <a:xfrm>
            <a:off x="6492240" y="378561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Certified </a:t>
            </a:r>
            <a:endParaRPr lang="en-US" sz="800" dirty="0"/>
          </a:p>
        </p:txBody>
      </p:sp>
      <p:sp>
        <p:nvSpPr>
          <p:cNvPr id="106" name="Shape 103"/>
          <p:cNvSpPr/>
          <p:nvPr/>
        </p:nvSpPr>
        <p:spPr>
          <a:xfrm>
            <a:off x="6400800" y="4096512"/>
            <a:ext cx="54864" cy="548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7" name="Text 104"/>
          <p:cNvSpPr/>
          <p:nvPr/>
        </p:nvSpPr>
        <p:spPr>
          <a:xfrm>
            <a:off x="6492240" y="405993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Field Specialists</a:t>
            </a:r>
            <a:endParaRPr lang="en-US" sz="800" dirty="0"/>
          </a:p>
        </p:txBody>
      </p:sp>
      <p:sp>
        <p:nvSpPr>
          <p:cNvPr id="108" name="Shape 105"/>
          <p:cNvSpPr/>
          <p:nvPr/>
        </p:nvSpPr>
        <p:spPr>
          <a:xfrm>
            <a:off x="6400800" y="4370832"/>
            <a:ext cx="54864" cy="548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9" name="Text 106"/>
          <p:cNvSpPr/>
          <p:nvPr/>
        </p:nvSpPr>
        <p:spPr>
          <a:xfrm>
            <a:off x="6492240" y="433425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Craft Labor Deployment</a:t>
            </a:r>
            <a:endParaRPr lang="en-US" sz="800" dirty="0"/>
          </a:p>
        </p:txBody>
      </p:sp>
      <p:sp>
        <p:nvSpPr>
          <p:cNvPr id="110" name="Shape 107"/>
          <p:cNvSpPr/>
          <p:nvPr/>
        </p:nvSpPr>
        <p:spPr>
          <a:xfrm>
            <a:off x="7754112" y="3822192"/>
            <a:ext cx="54864" cy="548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1" name="Text 108"/>
          <p:cNvSpPr/>
          <p:nvPr/>
        </p:nvSpPr>
        <p:spPr>
          <a:xfrm>
            <a:off x="7845552" y="378561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Short &amp; Long-term Contracts</a:t>
            </a:r>
            <a:endParaRPr lang="en-US" sz="800" dirty="0"/>
          </a:p>
        </p:txBody>
      </p:sp>
      <p:sp>
        <p:nvSpPr>
          <p:cNvPr id="112" name="Shape 109"/>
          <p:cNvSpPr/>
          <p:nvPr/>
        </p:nvSpPr>
        <p:spPr>
          <a:xfrm>
            <a:off x="7754112" y="4096512"/>
            <a:ext cx="54864" cy="548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3" name="Text 110"/>
          <p:cNvSpPr/>
          <p:nvPr/>
        </p:nvSpPr>
        <p:spPr>
          <a:xfrm>
            <a:off x="7845552" y="405993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Technical Supervision</a:t>
            </a:r>
            <a:endParaRPr lang="en-US" sz="800" dirty="0"/>
          </a:p>
        </p:txBody>
      </p:sp>
      <p:sp>
        <p:nvSpPr>
          <p:cNvPr id="114" name="Shape 111"/>
          <p:cNvSpPr/>
          <p:nvPr/>
        </p:nvSpPr>
        <p:spPr>
          <a:xfrm>
            <a:off x="7754112" y="4370832"/>
            <a:ext cx="54864" cy="548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5" name="Text 112"/>
          <p:cNvSpPr/>
          <p:nvPr/>
        </p:nvSpPr>
        <p:spPr>
          <a:xfrm>
            <a:off x="7845552" y="4334256"/>
            <a:ext cx="1234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B5563"/>
                </a:solidFill>
              </a:rPr>
              <a:t>Safety-Qualified Personnel</a:t>
            </a:r>
            <a:endParaRPr lang="en-US" sz="800" dirty="0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387E9CB-2A55-7A2A-6E1A-F2EAE7680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8835" y="32004"/>
            <a:ext cx="11500103" cy="6468808"/>
          </a:xfrm>
          <a:prstGeom prst="rect">
            <a:avLst/>
          </a:prstGeom>
        </p:spPr>
      </p:pic>
      <p:sp>
        <p:nvSpPr>
          <p:cNvPr id="4" name="Terminator 3">
            <a:hlinkClick r:id="rId4"/>
            <a:extLst>
              <a:ext uri="{FF2B5EF4-FFF2-40B4-BE49-F238E27FC236}">
                <a16:creationId xmlns:a16="http://schemas.microsoft.com/office/drawing/2014/main" id="{F68D4FDA-2FD0-0E3C-47E7-A866A797BD8C}"/>
              </a:ext>
            </a:extLst>
          </p:cNvPr>
          <p:cNvSpPr/>
          <p:nvPr/>
        </p:nvSpPr>
        <p:spPr>
          <a:xfrm>
            <a:off x="5587492" y="188976"/>
            <a:ext cx="1590040" cy="367792"/>
          </a:xfrm>
          <a:prstGeom prst="flowChartTerminator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772B1-AF4B-2A69-633A-7C03CC330AB3}"/>
              </a:ext>
            </a:extLst>
          </p:cNvPr>
          <p:cNvSpPr txBox="1"/>
          <p:nvPr/>
        </p:nvSpPr>
        <p:spPr>
          <a:xfrm>
            <a:off x="5811012" y="249761"/>
            <a:ext cx="1403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4"/>
              </a:rPr>
              <a:t>TECHNICAL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  <a:hlinkClick r:id="rId4"/>
              </a:rPr>
              <a:t>BRIEF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1A443B6-449F-AD39-F0F5-74338A5E1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789" y="-114300"/>
            <a:ext cx="1453895" cy="9692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A3A410C-AB7B-9D95-A51D-398177707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10" y="4347463"/>
            <a:ext cx="1194055" cy="7960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C598FF43-A068-EB21-99B3-88D46EFDF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7422" y="-125444"/>
            <a:ext cx="11500103" cy="6468808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9144000" cy="64008"/>
          </a:xfrm>
          <a:prstGeom prst="rect">
            <a:avLst/>
          </a:prstGeom>
          <a:solidFill>
            <a:srgbClr val="0070C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947" y="155448"/>
            <a:ext cx="1119293" cy="52506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57200" y="164592"/>
            <a:ext cx="2011680" cy="246888"/>
          </a:xfrm>
          <a:prstGeom prst="rect">
            <a:avLst/>
          </a:prstGeom>
          <a:solidFill>
            <a:srgbClr val="0020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57200" y="164592"/>
            <a:ext cx="20116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200" dirty="0">
                <a:solidFill>
                  <a:srgbClr val="FFFFFF"/>
                </a:solidFill>
              </a:rPr>
              <a:t>FEATURED SERVICE</a:t>
            </a:r>
            <a:endParaRPr lang="en-US" sz="800" dirty="0"/>
          </a:p>
        </p:txBody>
      </p:sp>
      <p:sp>
        <p:nvSpPr>
          <p:cNvPr id="7" name="Text 4"/>
          <p:cNvSpPr/>
          <p:nvPr/>
        </p:nvSpPr>
        <p:spPr>
          <a:xfrm>
            <a:off x="457200" y="1399032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02060"/>
                </a:solidFill>
              </a:rPr>
              <a:t>More than chemical cleaning — integrated remediation support from access through restart</a:t>
            </a:r>
          </a:p>
        </p:txBody>
      </p:sp>
      <p:sp>
        <p:nvSpPr>
          <p:cNvPr id="8" name="Shape 5"/>
          <p:cNvSpPr/>
          <p:nvPr/>
        </p:nvSpPr>
        <p:spPr>
          <a:xfrm>
            <a:off x="461319" y="1956816"/>
            <a:ext cx="5248656" cy="713232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457200" y="1947672"/>
            <a:ext cx="54864" cy="713232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585216" y="1975104"/>
            <a:ext cx="504748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 dirty="0">
                <a:solidFill>
                  <a:schemeClr val="bg1"/>
                </a:solidFill>
              </a:rPr>
              <a:t>WHAT IT IS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585216" y="2157984"/>
            <a:ext cx="5047488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900" b="1" dirty="0">
                <a:solidFill>
                  <a:srgbClr val="D9E6F3"/>
                </a:solidFill>
              </a:rPr>
              <a:t>Chemical cleaning uses engineered chemical solutions to remove deposits, scale, corrosion, hydrocarbons, and biological fouling from process equipment, pipelines, heat exchangers, vessels, and reactors — restoring flow efficiency, heat transfer performance, and structural integrity.</a:t>
            </a:r>
            <a:endParaRPr lang="en-US" sz="900" b="1" dirty="0"/>
          </a:p>
        </p:txBody>
      </p:sp>
      <p:sp>
        <p:nvSpPr>
          <p:cNvPr id="12" name="Shape 9"/>
          <p:cNvSpPr/>
          <p:nvPr/>
        </p:nvSpPr>
        <p:spPr>
          <a:xfrm>
            <a:off x="5943600" y="1920240"/>
            <a:ext cx="2834640" cy="2788920"/>
          </a:xfrm>
          <a:prstGeom prst="rect">
            <a:avLst/>
          </a:prstGeom>
          <a:solidFill>
            <a:srgbClr val="0020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5943600" y="1920240"/>
            <a:ext cx="54864" cy="2788920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071616" y="1975104"/>
            <a:ext cx="25603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 dirty="0">
                <a:solidFill>
                  <a:schemeClr val="bg1"/>
                </a:solidFill>
              </a:rPr>
              <a:t>THE LOK PROCESS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071616" y="2231136"/>
            <a:ext cx="2560320" cy="329184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16" name="Shape 13"/>
          <p:cNvSpPr/>
          <p:nvPr/>
        </p:nvSpPr>
        <p:spPr>
          <a:xfrm>
            <a:off x="6071616" y="2231136"/>
            <a:ext cx="36576" cy="32918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144768" y="2258568"/>
            <a:ext cx="245059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002060"/>
                </a:solidFill>
              </a:rPr>
              <a:t>01  Access &amp; Isolation</a:t>
            </a:r>
          </a:p>
        </p:txBody>
      </p:sp>
      <p:sp>
        <p:nvSpPr>
          <p:cNvPr id="18" name="Shape 15"/>
          <p:cNvSpPr/>
          <p:nvPr/>
        </p:nvSpPr>
        <p:spPr>
          <a:xfrm>
            <a:off x="6071616" y="2633472"/>
            <a:ext cx="2560320" cy="329184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19" name="Shape 16"/>
          <p:cNvSpPr/>
          <p:nvPr/>
        </p:nvSpPr>
        <p:spPr>
          <a:xfrm>
            <a:off x="6071616" y="2633472"/>
            <a:ext cx="36576" cy="32918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6144768" y="2660904"/>
            <a:ext cx="245059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02060"/>
                </a:solidFill>
              </a:rPr>
              <a:t>02  Pre-Cleaning Assessment</a:t>
            </a:r>
          </a:p>
        </p:txBody>
      </p:sp>
      <p:sp>
        <p:nvSpPr>
          <p:cNvPr id="21" name="Shape 18"/>
          <p:cNvSpPr/>
          <p:nvPr/>
        </p:nvSpPr>
        <p:spPr>
          <a:xfrm>
            <a:off x="6071616" y="3026664"/>
            <a:ext cx="2560320" cy="329184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19"/>
          <p:cNvSpPr/>
          <p:nvPr/>
        </p:nvSpPr>
        <p:spPr>
          <a:xfrm>
            <a:off x="6071616" y="3035808"/>
            <a:ext cx="36576" cy="32918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0"/>
          <p:cNvSpPr/>
          <p:nvPr/>
        </p:nvSpPr>
        <p:spPr>
          <a:xfrm>
            <a:off x="6108192" y="3063240"/>
            <a:ext cx="2487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02060"/>
                </a:solidFill>
              </a:rPr>
              <a:t> 03  Chemical Application</a:t>
            </a:r>
          </a:p>
        </p:txBody>
      </p:sp>
      <p:sp>
        <p:nvSpPr>
          <p:cNvPr id="24" name="Shape 21"/>
          <p:cNvSpPr/>
          <p:nvPr/>
        </p:nvSpPr>
        <p:spPr>
          <a:xfrm>
            <a:off x="6057900" y="3438144"/>
            <a:ext cx="2560320" cy="329184"/>
          </a:xfrm>
          <a:prstGeom prst="rect">
            <a:avLst/>
          </a:prstGeom>
          <a:solidFill>
            <a:srgbClr val="111E2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3"/>
          <p:cNvSpPr/>
          <p:nvPr/>
        </p:nvSpPr>
        <p:spPr>
          <a:xfrm>
            <a:off x="6078248" y="3465576"/>
            <a:ext cx="2542032" cy="274320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02060"/>
                </a:solidFill>
              </a:rPr>
              <a:t>  04  Circulation &amp; Soak</a:t>
            </a:r>
          </a:p>
        </p:txBody>
      </p:sp>
      <p:sp>
        <p:nvSpPr>
          <p:cNvPr id="25" name="Shape 22"/>
          <p:cNvSpPr/>
          <p:nvPr/>
        </p:nvSpPr>
        <p:spPr>
          <a:xfrm>
            <a:off x="6071616" y="3438144"/>
            <a:ext cx="36576" cy="32918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Shape 24"/>
          <p:cNvSpPr/>
          <p:nvPr/>
        </p:nvSpPr>
        <p:spPr>
          <a:xfrm>
            <a:off x="6071616" y="3840480"/>
            <a:ext cx="2560320" cy="329184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5"/>
          <p:cNvSpPr/>
          <p:nvPr/>
        </p:nvSpPr>
        <p:spPr>
          <a:xfrm>
            <a:off x="6071616" y="3840480"/>
            <a:ext cx="36576" cy="32918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6"/>
          <p:cNvSpPr/>
          <p:nvPr/>
        </p:nvSpPr>
        <p:spPr>
          <a:xfrm>
            <a:off x="6144768" y="3867912"/>
            <a:ext cx="245059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02060"/>
                </a:solidFill>
              </a:rPr>
              <a:t>05  Flushing &amp; Neutralization</a:t>
            </a:r>
          </a:p>
        </p:txBody>
      </p:sp>
      <p:sp>
        <p:nvSpPr>
          <p:cNvPr id="30" name="Shape 27"/>
          <p:cNvSpPr/>
          <p:nvPr/>
        </p:nvSpPr>
        <p:spPr>
          <a:xfrm>
            <a:off x="6071616" y="4242816"/>
            <a:ext cx="2560320" cy="329184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Shape 28"/>
          <p:cNvSpPr/>
          <p:nvPr/>
        </p:nvSpPr>
        <p:spPr>
          <a:xfrm>
            <a:off x="6071616" y="4242816"/>
            <a:ext cx="36576" cy="32918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29"/>
          <p:cNvSpPr/>
          <p:nvPr/>
        </p:nvSpPr>
        <p:spPr>
          <a:xfrm>
            <a:off x="6144768" y="4270248"/>
            <a:ext cx="245059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02060"/>
                </a:solidFill>
              </a:rPr>
              <a:t>06  Inspection &amp; Restart</a:t>
            </a:r>
          </a:p>
        </p:txBody>
      </p:sp>
      <p:sp>
        <p:nvSpPr>
          <p:cNvPr id="33" name="Shape 30"/>
          <p:cNvSpPr/>
          <p:nvPr/>
        </p:nvSpPr>
        <p:spPr>
          <a:xfrm>
            <a:off x="457200" y="2724912"/>
            <a:ext cx="1005840" cy="1069848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4" name="Shape 31"/>
          <p:cNvSpPr/>
          <p:nvPr/>
        </p:nvSpPr>
        <p:spPr>
          <a:xfrm>
            <a:off x="457200" y="2724912"/>
            <a:ext cx="1005840" cy="36576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Text 32"/>
          <p:cNvSpPr/>
          <p:nvPr/>
        </p:nvSpPr>
        <p:spPr>
          <a:xfrm>
            <a:off x="512064" y="2779776"/>
            <a:ext cx="896112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900" b="1" dirty="0">
                <a:solidFill>
                  <a:srgbClr val="FFFFFF"/>
                </a:solidFill>
              </a:rPr>
              <a:t>Heat Exchangers</a:t>
            </a:r>
            <a:endParaRPr lang="en-US" sz="900" dirty="0"/>
          </a:p>
        </p:txBody>
      </p:sp>
      <p:sp>
        <p:nvSpPr>
          <p:cNvPr id="36" name="Text 33"/>
          <p:cNvSpPr/>
          <p:nvPr/>
        </p:nvSpPr>
        <p:spPr>
          <a:xfrm>
            <a:off x="512064" y="3145536"/>
            <a:ext cx="896112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00" dirty="0">
                <a:solidFill>
                  <a:srgbClr val="8A9BB0"/>
                </a:solidFill>
              </a:rPr>
              <a:t>Scale &amp; fouling removal</a:t>
            </a:r>
            <a:endParaRPr lang="en-US" sz="800" dirty="0"/>
          </a:p>
        </p:txBody>
      </p:sp>
      <p:sp>
        <p:nvSpPr>
          <p:cNvPr id="37" name="Shape 34"/>
          <p:cNvSpPr/>
          <p:nvPr/>
        </p:nvSpPr>
        <p:spPr>
          <a:xfrm>
            <a:off x="1517904" y="2724912"/>
            <a:ext cx="1005840" cy="1069848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Shape 35"/>
          <p:cNvSpPr/>
          <p:nvPr/>
        </p:nvSpPr>
        <p:spPr>
          <a:xfrm>
            <a:off x="1517904" y="2724912"/>
            <a:ext cx="1005840" cy="36576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Text 36"/>
          <p:cNvSpPr/>
          <p:nvPr/>
        </p:nvSpPr>
        <p:spPr>
          <a:xfrm>
            <a:off x="1572768" y="2779776"/>
            <a:ext cx="896112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900" b="1" dirty="0">
                <a:solidFill>
                  <a:srgbClr val="FFFFFF"/>
                </a:solidFill>
              </a:rPr>
              <a:t>Pipelines</a:t>
            </a:r>
            <a:endParaRPr lang="en-US" sz="900" dirty="0"/>
          </a:p>
        </p:txBody>
      </p:sp>
      <p:sp>
        <p:nvSpPr>
          <p:cNvPr id="40" name="Text 37"/>
          <p:cNvSpPr/>
          <p:nvPr/>
        </p:nvSpPr>
        <p:spPr>
          <a:xfrm>
            <a:off x="1572768" y="3145536"/>
            <a:ext cx="896112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00" dirty="0">
                <a:solidFill>
                  <a:srgbClr val="8A9BB0"/>
                </a:solidFill>
              </a:rPr>
              <a:t>Wax, scale, biofilm removal</a:t>
            </a:r>
            <a:endParaRPr lang="en-US" sz="800" dirty="0"/>
          </a:p>
        </p:txBody>
      </p:sp>
      <p:sp>
        <p:nvSpPr>
          <p:cNvPr id="41" name="Shape 38"/>
          <p:cNvSpPr/>
          <p:nvPr/>
        </p:nvSpPr>
        <p:spPr>
          <a:xfrm>
            <a:off x="2578608" y="2724912"/>
            <a:ext cx="1005840" cy="1069848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Shape 39"/>
          <p:cNvSpPr/>
          <p:nvPr/>
        </p:nvSpPr>
        <p:spPr>
          <a:xfrm>
            <a:off x="2578608" y="2724912"/>
            <a:ext cx="1005840" cy="36576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3" name="Text 40"/>
          <p:cNvSpPr/>
          <p:nvPr/>
        </p:nvSpPr>
        <p:spPr>
          <a:xfrm>
            <a:off x="2633472" y="2779776"/>
            <a:ext cx="896112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900" b="1" dirty="0">
                <a:solidFill>
                  <a:srgbClr val="FFFFFF"/>
                </a:solidFill>
              </a:rPr>
              <a:t>Vessels &amp; Reactors</a:t>
            </a:r>
            <a:endParaRPr lang="en-US" sz="900" dirty="0"/>
          </a:p>
        </p:txBody>
      </p:sp>
      <p:sp>
        <p:nvSpPr>
          <p:cNvPr id="44" name="Text 41"/>
          <p:cNvSpPr/>
          <p:nvPr/>
        </p:nvSpPr>
        <p:spPr>
          <a:xfrm>
            <a:off x="2633472" y="3145536"/>
            <a:ext cx="896112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00" dirty="0">
                <a:solidFill>
                  <a:srgbClr val="8A9BB0"/>
                </a:solidFill>
              </a:rPr>
              <a:t>Corrosion &amp; deposit removal</a:t>
            </a:r>
            <a:endParaRPr lang="en-US" sz="800" dirty="0"/>
          </a:p>
        </p:txBody>
      </p:sp>
      <p:sp>
        <p:nvSpPr>
          <p:cNvPr id="45" name="Shape 42"/>
          <p:cNvSpPr/>
          <p:nvPr/>
        </p:nvSpPr>
        <p:spPr>
          <a:xfrm>
            <a:off x="3639312" y="2724912"/>
            <a:ext cx="1005840" cy="1069848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6" name="Shape 43"/>
          <p:cNvSpPr/>
          <p:nvPr/>
        </p:nvSpPr>
        <p:spPr>
          <a:xfrm>
            <a:off x="3639312" y="2724912"/>
            <a:ext cx="1005840" cy="36576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7" name="Text 44"/>
          <p:cNvSpPr/>
          <p:nvPr/>
        </p:nvSpPr>
        <p:spPr>
          <a:xfrm>
            <a:off x="3694176" y="2779776"/>
            <a:ext cx="896112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900" b="1" dirty="0">
                <a:solidFill>
                  <a:srgbClr val="FFFFFF"/>
                </a:solidFill>
              </a:rPr>
              <a:t>Compressors</a:t>
            </a:r>
            <a:endParaRPr lang="en-US" sz="900" dirty="0"/>
          </a:p>
        </p:txBody>
      </p:sp>
      <p:sp>
        <p:nvSpPr>
          <p:cNvPr id="48" name="Text 45"/>
          <p:cNvSpPr/>
          <p:nvPr/>
        </p:nvSpPr>
        <p:spPr>
          <a:xfrm>
            <a:off x="3694176" y="3145536"/>
            <a:ext cx="896112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00" dirty="0">
                <a:solidFill>
                  <a:srgbClr val="8A9BB0"/>
                </a:solidFill>
              </a:rPr>
              <a:t>Hydrocarbon &amp; varnish removal</a:t>
            </a:r>
            <a:endParaRPr lang="en-US" sz="800" dirty="0"/>
          </a:p>
        </p:txBody>
      </p:sp>
      <p:sp>
        <p:nvSpPr>
          <p:cNvPr id="49" name="Shape 46"/>
          <p:cNvSpPr/>
          <p:nvPr/>
        </p:nvSpPr>
        <p:spPr>
          <a:xfrm>
            <a:off x="4700016" y="2724912"/>
            <a:ext cx="1005840" cy="1069848"/>
          </a:xfrm>
          <a:prstGeom prst="rect">
            <a:avLst/>
          </a:prstGeom>
          <a:solidFill>
            <a:srgbClr val="0A15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0" name="Shape 47"/>
          <p:cNvSpPr/>
          <p:nvPr/>
        </p:nvSpPr>
        <p:spPr>
          <a:xfrm>
            <a:off x="4700016" y="2724912"/>
            <a:ext cx="1005840" cy="36576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1" name="Text 48"/>
          <p:cNvSpPr/>
          <p:nvPr/>
        </p:nvSpPr>
        <p:spPr>
          <a:xfrm>
            <a:off x="4754880" y="2779776"/>
            <a:ext cx="896112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900" b="1" dirty="0">
                <a:solidFill>
                  <a:srgbClr val="FFFFFF"/>
                </a:solidFill>
              </a:rPr>
              <a:t>Boilers</a:t>
            </a:r>
            <a:endParaRPr lang="en-US" sz="900" dirty="0"/>
          </a:p>
        </p:txBody>
      </p:sp>
      <p:sp>
        <p:nvSpPr>
          <p:cNvPr id="52" name="Text 49"/>
          <p:cNvSpPr/>
          <p:nvPr/>
        </p:nvSpPr>
        <p:spPr>
          <a:xfrm>
            <a:off x="4754880" y="3145536"/>
            <a:ext cx="896112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00" dirty="0">
                <a:solidFill>
                  <a:srgbClr val="8A9BB0"/>
                </a:solidFill>
              </a:rPr>
              <a:t>Scale removal &amp; passivation</a:t>
            </a:r>
            <a:endParaRPr lang="en-US" sz="800" dirty="0"/>
          </a:p>
        </p:txBody>
      </p:sp>
      <p:sp>
        <p:nvSpPr>
          <p:cNvPr id="53" name="Shape 50"/>
          <p:cNvSpPr/>
          <p:nvPr/>
        </p:nvSpPr>
        <p:spPr>
          <a:xfrm>
            <a:off x="457200" y="3858768"/>
            <a:ext cx="5248656" cy="850392"/>
          </a:xfrm>
          <a:prstGeom prst="rect">
            <a:avLst/>
          </a:prstGeom>
          <a:solidFill>
            <a:schemeClr val="accent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4" name="Text 51"/>
          <p:cNvSpPr/>
          <p:nvPr/>
        </p:nvSpPr>
        <p:spPr>
          <a:xfrm>
            <a:off x="585216" y="3913632"/>
            <a:ext cx="504748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</a:rPr>
              <a:t>WHY CHEMICAL CLEANING IS CRITICAL</a:t>
            </a:r>
            <a:endParaRPr lang="en-US" sz="850" dirty="0"/>
          </a:p>
        </p:txBody>
      </p:sp>
      <p:sp>
        <p:nvSpPr>
          <p:cNvPr id="55" name="Text 52"/>
          <p:cNvSpPr/>
          <p:nvPr/>
        </p:nvSpPr>
        <p:spPr>
          <a:xfrm>
            <a:off x="585216" y="4133088"/>
            <a:ext cx="5047488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900" dirty="0">
                <a:solidFill>
                  <a:srgbClr val="FFFFFF"/>
                </a:solidFill>
              </a:rPr>
              <a:t>Fouled equipment costs energy, reduces throughput, accelerates corrosion, and creates safety risks. Regular chemical cleaning reduces operating costs, extends asset life, ensures compliance, and enables full turnaround efficiency — making it foundational to every LOK maintenance program.</a:t>
            </a:r>
            <a:endParaRPr lang="en-US" sz="900" dirty="0"/>
          </a:p>
        </p:txBody>
      </p:sp>
      <p:sp>
        <p:nvSpPr>
          <p:cNvPr id="56" name="Shape 53"/>
          <p:cNvSpPr/>
          <p:nvPr/>
        </p:nvSpPr>
        <p:spPr>
          <a:xfrm>
            <a:off x="0" y="4873752"/>
            <a:ext cx="9144000" cy="274320"/>
          </a:xfrm>
          <a:prstGeom prst="rect">
            <a:avLst/>
          </a:prstGeom>
          <a:solidFill>
            <a:srgbClr val="040A1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7" name="Text 54"/>
          <p:cNvSpPr/>
          <p:nvPr/>
        </p:nvSpPr>
        <p:spPr>
          <a:xfrm>
            <a:off x="457200" y="4892040"/>
            <a:ext cx="8229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8A9BB0"/>
                </a:solidFill>
              </a:rPr>
              <a:t>LOK Energy Services Inc.  ·  lokenergy.com  ·  charles@lokenergy.com  ·  +1 (832) 781-1644</a:t>
            </a:r>
            <a:endParaRPr lang="en-US" sz="800" dirty="0"/>
          </a:p>
        </p:txBody>
      </p:sp>
      <p:sp>
        <p:nvSpPr>
          <p:cNvPr id="58" name="Shape 1">
            <a:extLst>
              <a:ext uri="{FF2B5EF4-FFF2-40B4-BE49-F238E27FC236}">
                <a16:creationId xmlns:a16="http://schemas.microsoft.com/office/drawing/2014/main" id="{FDCB081C-C7EC-DDB2-F458-E70B0E12647E}"/>
              </a:ext>
            </a:extLst>
          </p:cNvPr>
          <p:cNvSpPr/>
          <p:nvPr/>
        </p:nvSpPr>
        <p:spPr>
          <a:xfrm>
            <a:off x="0" y="6838"/>
            <a:ext cx="9144000" cy="621792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1FCFF11-6814-3FAD-A81B-4650FFA2C888}"/>
              </a:ext>
            </a:extLst>
          </p:cNvPr>
          <p:cNvSpPr txBox="1"/>
          <p:nvPr/>
        </p:nvSpPr>
        <p:spPr>
          <a:xfrm>
            <a:off x="344877" y="857230"/>
            <a:ext cx="5175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Chemical Cleaning &amp;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Remediation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1" name="Text 2">
            <a:extLst>
              <a:ext uri="{FF2B5EF4-FFF2-40B4-BE49-F238E27FC236}">
                <a16:creationId xmlns:a16="http://schemas.microsoft.com/office/drawing/2014/main" id="{3FD70060-5141-64B4-2EEF-4B3C9652FFDB}"/>
              </a:ext>
            </a:extLst>
          </p:cNvPr>
          <p:cNvSpPr/>
          <p:nvPr/>
        </p:nvSpPr>
        <p:spPr>
          <a:xfrm>
            <a:off x="457200" y="164592"/>
            <a:ext cx="5486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D9E6F3"/>
                </a:solidFill>
              </a:rPr>
              <a:t>FULL-SERVICE REMEDIATION</a:t>
            </a:r>
            <a:endParaRPr lang="en-US" sz="1000" dirty="0"/>
          </a:p>
        </p:txBody>
      </p:sp>
      <p:sp>
        <p:nvSpPr>
          <p:cNvPr id="6" name="Terminator 5">
            <a:hlinkClick r:id="rId5"/>
            <a:extLst>
              <a:ext uri="{FF2B5EF4-FFF2-40B4-BE49-F238E27FC236}">
                <a16:creationId xmlns:a16="http://schemas.microsoft.com/office/drawing/2014/main" id="{76F5F717-49BE-F951-7F90-CAD9F3004E16}"/>
              </a:ext>
            </a:extLst>
          </p:cNvPr>
          <p:cNvSpPr/>
          <p:nvPr/>
        </p:nvSpPr>
        <p:spPr>
          <a:xfrm>
            <a:off x="5880102" y="121721"/>
            <a:ext cx="1590040" cy="367792"/>
          </a:xfrm>
          <a:prstGeom prst="flowChartTerminator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9C299A9-F11A-3747-4F72-72789E1D8431}"/>
              </a:ext>
            </a:extLst>
          </p:cNvPr>
          <p:cNvSpPr txBox="1"/>
          <p:nvPr/>
        </p:nvSpPr>
        <p:spPr>
          <a:xfrm>
            <a:off x="6103622" y="182506"/>
            <a:ext cx="1403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5"/>
              </a:rPr>
              <a:t>TECHNICAL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  <a:hlinkClick r:id="rId5"/>
              </a:rPr>
              <a:t>BRIEF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A9B12D7-E425-4BF7-90A1-235B369BD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9789" y="-114300"/>
            <a:ext cx="1453895" cy="9692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64008"/>
            <a:ext cx="9144000" cy="621792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57200" y="164592"/>
            <a:ext cx="5486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D9E6F3"/>
                </a:solidFill>
              </a:rPr>
              <a:t>SERVICE DEEP-DIVE  ·</a:t>
            </a:r>
            <a:endParaRPr lang="en-US" sz="1000" dirty="0"/>
          </a:p>
        </p:txBody>
      </p:sp>
      <p:sp>
        <p:nvSpPr>
          <p:cNvPr id="6" name="Shape 3"/>
          <p:cNvSpPr/>
          <p:nvPr/>
        </p:nvSpPr>
        <p:spPr>
          <a:xfrm>
            <a:off x="0" y="685800"/>
            <a:ext cx="9144000" cy="201168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57200" y="713232"/>
            <a:ext cx="7315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kern="0" spc="200" dirty="0">
                <a:solidFill>
                  <a:srgbClr val="FFFFFF"/>
                </a:solidFill>
              </a:rPr>
              <a:t>PUMPS &amp; COMPRESSORS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987552"/>
            <a:ext cx="82296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D1B2A"/>
                </a:solidFill>
              </a:rPr>
              <a:t>Precision Rotating Equipment Services for Maximum Uptime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457200" y="1316736"/>
            <a:ext cx="82296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B5563"/>
                </a:solidFill>
              </a:rPr>
              <a:t>LOK's pump and compressor teams deliver expert mechanical services for all rotating equipment types — from centrifugal and reciprocating pumps to high-pressure compressor systems across oil &amp; gas, petrochemical, and power generation facilities.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457200" y="1920240"/>
            <a:ext cx="2743200" cy="1261872"/>
          </a:xfrm>
          <a:prstGeom prst="rect">
            <a:avLst/>
          </a:prstGeom>
          <a:solidFill>
            <a:srgbClr val="FFFFFF"/>
          </a:solidFill>
          <a:ln/>
          <a:effectLst>
            <a:outerShdw blurRad="76200" dist="127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457200" y="1920240"/>
            <a:ext cx="2743200" cy="4572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585216" y="2011680"/>
            <a:ext cx="2468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0D1B2A"/>
                </a:solidFill>
              </a:rPr>
              <a:t>Maintenance &amp; Overhauls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585216" y="2304288"/>
            <a:ext cx="248716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900" dirty="0">
                <a:solidFill>
                  <a:srgbClr val="4B5563"/>
                </a:solidFill>
              </a:rPr>
              <a:t>Comprehensive maintenance programs and full overhauls covering disassembly, inspection, component replacement, and reassembly to restore peak performance.</a:t>
            </a:r>
            <a:endParaRPr lang="en-US" sz="900" dirty="0"/>
          </a:p>
        </p:txBody>
      </p:sp>
      <p:sp>
        <p:nvSpPr>
          <p:cNvPr id="14" name="Shape 11"/>
          <p:cNvSpPr/>
          <p:nvPr/>
        </p:nvSpPr>
        <p:spPr>
          <a:xfrm>
            <a:off x="3355848" y="1920240"/>
            <a:ext cx="2743200" cy="1261872"/>
          </a:xfrm>
          <a:prstGeom prst="rect">
            <a:avLst/>
          </a:prstGeom>
          <a:solidFill>
            <a:srgbClr val="FFFFFF"/>
          </a:solidFill>
          <a:ln/>
          <a:effectLst>
            <a:outerShdw blurRad="76200" dist="127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Shape 12"/>
          <p:cNvSpPr/>
          <p:nvPr/>
        </p:nvSpPr>
        <p:spPr>
          <a:xfrm>
            <a:off x="3355848" y="1920240"/>
            <a:ext cx="2743200" cy="4572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3483864" y="2011680"/>
            <a:ext cx="2468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0D1B2A"/>
                </a:solidFill>
              </a:rPr>
              <a:t>Mechanical Seal Service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3483864" y="2304288"/>
            <a:ext cx="248716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900" dirty="0">
                <a:solidFill>
                  <a:srgbClr val="4B5563"/>
                </a:solidFill>
              </a:rPr>
              <a:t>Replacement and repair of mechanical seals across all pump configurations — preventing leaks, reducing downtime, and extending asset life.</a:t>
            </a:r>
            <a:endParaRPr lang="en-US" sz="900" dirty="0"/>
          </a:p>
        </p:txBody>
      </p:sp>
      <p:sp>
        <p:nvSpPr>
          <p:cNvPr id="18" name="Shape 15"/>
          <p:cNvSpPr/>
          <p:nvPr/>
        </p:nvSpPr>
        <p:spPr>
          <a:xfrm>
            <a:off x="6254496" y="1920240"/>
            <a:ext cx="2743200" cy="1261872"/>
          </a:xfrm>
          <a:prstGeom prst="rect">
            <a:avLst/>
          </a:prstGeom>
          <a:solidFill>
            <a:srgbClr val="FFFFFF"/>
          </a:solidFill>
          <a:ln/>
          <a:effectLst>
            <a:outerShdw blurRad="76200" dist="127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6"/>
          <p:cNvSpPr/>
          <p:nvPr/>
        </p:nvSpPr>
        <p:spPr>
          <a:xfrm>
            <a:off x="6254496" y="1920240"/>
            <a:ext cx="2743200" cy="4572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6382512" y="2011680"/>
            <a:ext cx="2468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0D1B2A"/>
                </a:solidFill>
              </a:rPr>
              <a:t>Vibration Analysis</a:t>
            </a:r>
            <a:endParaRPr lang="en-US" sz="1050" dirty="0"/>
          </a:p>
        </p:txBody>
      </p:sp>
      <p:sp>
        <p:nvSpPr>
          <p:cNvPr id="21" name="Text 18"/>
          <p:cNvSpPr/>
          <p:nvPr/>
        </p:nvSpPr>
        <p:spPr>
          <a:xfrm>
            <a:off x="6382512" y="2304288"/>
            <a:ext cx="248716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900" dirty="0">
                <a:solidFill>
                  <a:srgbClr val="4B5563"/>
                </a:solidFill>
              </a:rPr>
              <a:t>Advanced vibration monitoring and analysis to detect imbalance, misalignment, bearing failures, and resonance before they cause costly breakdowns.</a:t>
            </a:r>
            <a:endParaRPr lang="en-US" sz="900" dirty="0"/>
          </a:p>
        </p:txBody>
      </p:sp>
      <p:sp>
        <p:nvSpPr>
          <p:cNvPr id="22" name="Shape 19"/>
          <p:cNvSpPr/>
          <p:nvPr/>
        </p:nvSpPr>
        <p:spPr>
          <a:xfrm>
            <a:off x="457200" y="3337560"/>
            <a:ext cx="2743200" cy="1261872"/>
          </a:xfrm>
          <a:prstGeom prst="rect">
            <a:avLst/>
          </a:prstGeom>
          <a:solidFill>
            <a:srgbClr val="FFFFFF"/>
          </a:solidFill>
          <a:ln/>
          <a:effectLst>
            <a:outerShdw blurRad="76200" dist="127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Shape 20"/>
          <p:cNvSpPr/>
          <p:nvPr/>
        </p:nvSpPr>
        <p:spPr>
          <a:xfrm>
            <a:off x="457200" y="3337560"/>
            <a:ext cx="2743200" cy="4572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1"/>
          <p:cNvSpPr/>
          <p:nvPr/>
        </p:nvSpPr>
        <p:spPr>
          <a:xfrm>
            <a:off x="585216" y="3429000"/>
            <a:ext cx="2468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0D1B2A"/>
                </a:solidFill>
              </a:rPr>
              <a:t>Alignment &amp; Balancing</a:t>
            </a:r>
            <a:endParaRPr lang="en-US" sz="1050" dirty="0"/>
          </a:p>
        </p:txBody>
      </p:sp>
      <p:sp>
        <p:nvSpPr>
          <p:cNvPr id="25" name="Text 22"/>
          <p:cNvSpPr/>
          <p:nvPr/>
        </p:nvSpPr>
        <p:spPr>
          <a:xfrm>
            <a:off x="585216" y="3721608"/>
            <a:ext cx="248716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900" dirty="0">
                <a:solidFill>
                  <a:srgbClr val="4B5563"/>
                </a:solidFill>
              </a:rPr>
              <a:t>Precision shaft alignment and dynamic balancing services that reduce wear, eliminate vibration, and extend the operational life of pumps and compressors.</a:t>
            </a:r>
            <a:endParaRPr lang="en-US" sz="900" dirty="0"/>
          </a:p>
        </p:txBody>
      </p:sp>
      <p:sp>
        <p:nvSpPr>
          <p:cNvPr id="26" name="Shape 23"/>
          <p:cNvSpPr/>
          <p:nvPr/>
        </p:nvSpPr>
        <p:spPr>
          <a:xfrm>
            <a:off x="3355848" y="3337560"/>
            <a:ext cx="2743200" cy="1261872"/>
          </a:xfrm>
          <a:prstGeom prst="rect">
            <a:avLst/>
          </a:prstGeom>
          <a:solidFill>
            <a:srgbClr val="FFFFFF"/>
          </a:solidFill>
          <a:ln/>
          <a:effectLst>
            <a:outerShdw blurRad="76200" dist="127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Shape 24"/>
          <p:cNvSpPr/>
          <p:nvPr/>
        </p:nvSpPr>
        <p:spPr>
          <a:xfrm>
            <a:off x="3355848" y="3337560"/>
            <a:ext cx="2743200" cy="4572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5"/>
          <p:cNvSpPr/>
          <p:nvPr/>
        </p:nvSpPr>
        <p:spPr>
          <a:xfrm>
            <a:off x="3483864" y="3429000"/>
            <a:ext cx="2468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0D1B2A"/>
                </a:solidFill>
              </a:rPr>
              <a:t>Emergency Response</a:t>
            </a:r>
            <a:endParaRPr lang="en-US" sz="1050" dirty="0"/>
          </a:p>
        </p:txBody>
      </p:sp>
      <p:sp>
        <p:nvSpPr>
          <p:cNvPr id="29" name="Text 26"/>
          <p:cNvSpPr/>
          <p:nvPr/>
        </p:nvSpPr>
        <p:spPr>
          <a:xfrm>
            <a:off x="3483864" y="3721608"/>
            <a:ext cx="248716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900" dirty="0">
                <a:solidFill>
                  <a:srgbClr val="4B5563"/>
                </a:solidFill>
              </a:rPr>
              <a:t>24/7 emergency mobilization for pump and compressor failures — rapid diagnosis and repair to minimize production disruption and revenue loss.</a:t>
            </a:r>
            <a:endParaRPr lang="en-US" sz="900" dirty="0"/>
          </a:p>
        </p:txBody>
      </p:sp>
      <p:sp>
        <p:nvSpPr>
          <p:cNvPr id="30" name="Shape 27"/>
          <p:cNvSpPr/>
          <p:nvPr/>
        </p:nvSpPr>
        <p:spPr>
          <a:xfrm>
            <a:off x="6254496" y="3337560"/>
            <a:ext cx="2743200" cy="1261872"/>
          </a:xfrm>
          <a:prstGeom prst="rect">
            <a:avLst/>
          </a:prstGeom>
          <a:solidFill>
            <a:srgbClr val="FFFFFF"/>
          </a:solidFill>
          <a:ln/>
          <a:effectLst>
            <a:outerShdw blurRad="76200" dist="127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Shape 28"/>
          <p:cNvSpPr/>
          <p:nvPr/>
        </p:nvSpPr>
        <p:spPr>
          <a:xfrm>
            <a:off x="6254496" y="3337560"/>
            <a:ext cx="2743200" cy="4572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29"/>
          <p:cNvSpPr/>
          <p:nvPr/>
        </p:nvSpPr>
        <p:spPr>
          <a:xfrm>
            <a:off x="6382512" y="3429000"/>
            <a:ext cx="2468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0D1B2A"/>
                </a:solidFill>
              </a:rPr>
              <a:t>Performance Optimization</a:t>
            </a:r>
            <a:endParaRPr lang="en-US" sz="1050" dirty="0"/>
          </a:p>
        </p:txBody>
      </p:sp>
      <p:sp>
        <p:nvSpPr>
          <p:cNvPr id="33" name="Text 30"/>
          <p:cNvSpPr/>
          <p:nvPr/>
        </p:nvSpPr>
        <p:spPr>
          <a:xfrm>
            <a:off x="6382512" y="3721608"/>
            <a:ext cx="2487168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900" dirty="0">
                <a:solidFill>
                  <a:srgbClr val="4B5563"/>
                </a:solidFill>
              </a:rPr>
              <a:t>Engineering analysis and modifications to optimize pump and compressor efficiency, flow rates, and energy consumption for your specific operating conditions.</a:t>
            </a:r>
            <a:endParaRPr lang="en-US" sz="900" dirty="0"/>
          </a:p>
        </p:txBody>
      </p:sp>
      <p:sp>
        <p:nvSpPr>
          <p:cNvPr id="34" name="Shape 31"/>
          <p:cNvSpPr/>
          <p:nvPr/>
        </p:nvSpPr>
        <p:spPr>
          <a:xfrm>
            <a:off x="0" y="4873752"/>
            <a:ext cx="9144000" cy="274320"/>
          </a:xfrm>
          <a:prstGeom prst="rect">
            <a:avLst/>
          </a:prstGeom>
          <a:solidFill>
            <a:srgbClr val="EEF3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Text 32"/>
          <p:cNvSpPr/>
          <p:nvPr/>
        </p:nvSpPr>
        <p:spPr>
          <a:xfrm>
            <a:off x="457200" y="4892040"/>
            <a:ext cx="7772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8A9BB0"/>
                </a:solidFill>
              </a:rPr>
              <a:t>LOK Energy Services Inc.  ·  lokenergy.com  ·  charles@lokenergy.com  ·  +1 (832) 781-1644</a:t>
            </a:r>
            <a:endParaRPr lang="en-US" sz="8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93D960A-2EE3-B179-EE7F-13D9377DD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2434" y="69584"/>
            <a:ext cx="11500103" cy="646880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20"/>
              </a:srgbClr>
            </a:outerShdw>
          </a:effectLst>
        </p:spPr>
      </p:pic>
      <p:sp>
        <p:nvSpPr>
          <p:cNvPr id="4" name="Terminator 3">
            <a:hlinkClick r:id="rId4"/>
            <a:extLst>
              <a:ext uri="{FF2B5EF4-FFF2-40B4-BE49-F238E27FC236}">
                <a16:creationId xmlns:a16="http://schemas.microsoft.com/office/drawing/2014/main" id="{798B3008-FDD6-98FB-2D4C-F32FB26978A7}"/>
              </a:ext>
            </a:extLst>
          </p:cNvPr>
          <p:cNvSpPr/>
          <p:nvPr/>
        </p:nvSpPr>
        <p:spPr>
          <a:xfrm>
            <a:off x="5971032" y="203553"/>
            <a:ext cx="1590040" cy="367792"/>
          </a:xfrm>
          <a:prstGeom prst="flowChartTerminator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B825DC-15A3-3388-CBFE-533C2209F98F}"/>
              </a:ext>
            </a:extLst>
          </p:cNvPr>
          <p:cNvSpPr txBox="1"/>
          <p:nvPr/>
        </p:nvSpPr>
        <p:spPr>
          <a:xfrm>
            <a:off x="6213856" y="250203"/>
            <a:ext cx="1403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4"/>
              </a:rPr>
              <a:t>TECHNICAL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  <a:hlinkClick r:id="rId4"/>
              </a:rPr>
              <a:t>BRIEF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2A2B78C-4CB1-0367-B634-1F3B24E33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789" y="-114300"/>
            <a:ext cx="1453895" cy="969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B89DEC2-1BF4-9BF8-AC02-28858C5C2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10" y="4347463"/>
            <a:ext cx="1194055" cy="7960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64008"/>
            <a:ext cx="9144000" cy="621792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57200" y="164592"/>
            <a:ext cx="5486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D9E6F3"/>
                </a:solidFill>
              </a:rPr>
              <a:t>SERVICE DEEP-DIVE  ·  03 OF 06  ·  FIELD MAINTENANCE SERVICES</a:t>
            </a:r>
            <a:endParaRPr lang="en-US" sz="1000" dirty="0"/>
          </a:p>
        </p:txBody>
      </p:sp>
      <p:sp>
        <p:nvSpPr>
          <p:cNvPr id="6" name="Shape 3"/>
          <p:cNvSpPr/>
          <p:nvPr/>
        </p:nvSpPr>
        <p:spPr>
          <a:xfrm>
            <a:off x="0" y="685800"/>
            <a:ext cx="9144000" cy="201168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57200" y="713232"/>
            <a:ext cx="7315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kern="0" spc="200" dirty="0">
                <a:solidFill>
                  <a:srgbClr val="FFFFFF"/>
                </a:solidFill>
              </a:rPr>
              <a:t>FIELD MAINTENANCE SERVICES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987552"/>
            <a:ext cx="82296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D1B2A"/>
                </a:solidFill>
              </a:rPr>
              <a:t>Customized Plant Performance Solutions for Sustained Success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457200" y="1316736"/>
            <a:ext cx="82296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B5563"/>
                </a:solidFill>
              </a:rPr>
              <a:t>LOK's field maintenance team provides 24/7 support across preventive, predictive, and corrective maintenance — plus specialized services including chemical cleaning, hydroblasting, pipeline work, welding, and millwrighting.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347472" y="1865376"/>
            <a:ext cx="2798064" cy="969264"/>
          </a:xfrm>
          <a:prstGeom prst="rect">
            <a:avLst/>
          </a:prstGeom>
          <a:solidFill>
            <a:srgbClr val="F2F6FC"/>
          </a:solidFill>
          <a:ln/>
          <a:effectLst>
            <a:outerShdw blurRad="635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347472" y="1865376"/>
            <a:ext cx="2798064" cy="36576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347472" y="1865376"/>
            <a:ext cx="45720" cy="96926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475488" y="1938528"/>
            <a:ext cx="2514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0D1B2A"/>
                </a:solidFill>
              </a:rPr>
              <a:t>Chemical Cleaning ★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475488" y="2176272"/>
            <a:ext cx="25146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Engineered chemical solutions for removal of scale, fouling, and deposits from process equipment — core to every turnaround program.</a:t>
            </a:r>
            <a:endParaRPr lang="en-US" sz="850" dirty="0"/>
          </a:p>
        </p:txBody>
      </p:sp>
      <p:sp>
        <p:nvSpPr>
          <p:cNvPr id="15" name="Shape 12"/>
          <p:cNvSpPr/>
          <p:nvPr/>
        </p:nvSpPr>
        <p:spPr>
          <a:xfrm>
            <a:off x="3310128" y="1865376"/>
            <a:ext cx="2798064" cy="969264"/>
          </a:xfrm>
          <a:prstGeom prst="rect">
            <a:avLst/>
          </a:prstGeom>
          <a:solidFill>
            <a:srgbClr val="F2F6FC"/>
          </a:solidFill>
          <a:ln/>
          <a:effectLst>
            <a:outerShdw blurRad="635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3310128" y="1865376"/>
            <a:ext cx="2798064" cy="36576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3310128" y="1865376"/>
            <a:ext cx="45720" cy="96926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3438144" y="1938528"/>
            <a:ext cx="2514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0D1B2A"/>
                </a:solidFill>
              </a:rPr>
              <a:t>Hydroblasting</a:t>
            </a:r>
            <a:endParaRPr lang="en-US" sz="1000" dirty="0"/>
          </a:p>
        </p:txBody>
      </p:sp>
      <p:sp>
        <p:nvSpPr>
          <p:cNvPr id="19" name="Text 16"/>
          <p:cNvSpPr/>
          <p:nvPr/>
        </p:nvSpPr>
        <p:spPr>
          <a:xfrm>
            <a:off x="3438144" y="2176272"/>
            <a:ext cx="25146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High-pressure water jetting for surface preparation, tube cleaning, and deposit removal — effective where chemical cleaning is not applicable.</a:t>
            </a:r>
            <a:endParaRPr lang="en-US" sz="850" dirty="0"/>
          </a:p>
        </p:txBody>
      </p:sp>
      <p:sp>
        <p:nvSpPr>
          <p:cNvPr id="20" name="Shape 17"/>
          <p:cNvSpPr/>
          <p:nvPr/>
        </p:nvSpPr>
        <p:spPr>
          <a:xfrm>
            <a:off x="6272784" y="1865376"/>
            <a:ext cx="2798064" cy="969264"/>
          </a:xfrm>
          <a:prstGeom prst="rect">
            <a:avLst/>
          </a:prstGeom>
          <a:solidFill>
            <a:srgbClr val="F2F6FC"/>
          </a:solidFill>
          <a:ln/>
          <a:effectLst>
            <a:outerShdw blurRad="635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Shape 18"/>
          <p:cNvSpPr/>
          <p:nvPr/>
        </p:nvSpPr>
        <p:spPr>
          <a:xfrm>
            <a:off x="6272784" y="1865376"/>
            <a:ext cx="2798064" cy="36576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19"/>
          <p:cNvSpPr/>
          <p:nvPr/>
        </p:nvSpPr>
        <p:spPr>
          <a:xfrm>
            <a:off x="6272784" y="1865376"/>
            <a:ext cx="45720" cy="969264"/>
          </a:xfrm>
          <a:prstGeom prst="rect">
            <a:avLst/>
          </a:prstGeom>
          <a:solidFill>
            <a:srgbClr val="C94B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0"/>
          <p:cNvSpPr/>
          <p:nvPr/>
        </p:nvSpPr>
        <p:spPr>
          <a:xfrm>
            <a:off x="6400800" y="1938528"/>
            <a:ext cx="2514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0D1B2A"/>
                </a:solidFill>
              </a:rPr>
              <a:t>Pipeline Services</a:t>
            </a:r>
            <a:endParaRPr lang="en-US" sz="1000" dirty="0"/>
          </a:p>
        </p:txBody>
      </p:sp>
      <p:sp>
        <p:nvSpPr>
          <p:cNvPr id="24" name="Text 21"/>
          <p:cNvSpPr/>
          <p:nvPr/>
        </p:nvSpPr>
        <p:spPr>
          <a:xfrm>
            <a:off x="6400800" y="2176272"/>
            <a:ext cx="25146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Inspection, maintenance, cleaning, and repair of process piping systems — including pigging, leak testing, and integrity assessments.</a:t>
            </a:r>
            <a:endParaRPr lang="en-US" sz="850" dirty="0"/>
          </a:p>
        </p:txBody>
      </p:sp>
      <p:sp>
        <p:nvSpPr>
          <p:cNvPr id="25" name="Shape 22"/>
          <p:cNvSpPr/>
          <p:nvPr/>
        </p:nvSpPr>
        <p:spPr>
          <a:xfrm>
            <a:off x="347472" y="2944368"/>
            <a:ext cx="2798064" cy="969264"/>
          </a:xfrm>
          <a:prstGeom prst="rect">
            <a:avLst/>
          </a:prstGeom>
          <a:solidFill>
            <a:srgbClr val="F2F6FC"/>
          </a:solidFill>
          <a:ln/>
          <a:effectLst>
            <a:outerShdw blurRad="635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Shape 23"/>
          <p:cNvSpPr/>
          <p:nvPr/>
        </p:nvSpPr>
        <p:spPr>
          <a:xfrm>
            <a:off x="347472" y="2944368"/>
            <a:ext cx="2798064" cy="36576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Shape 24"/>
          <p:cNvSpPr/>
          <p:nvPr/>
        </p:nvSpPr>
        <p:spPr>
          <a:xfrm>
            <a:off x="347472" y="2944368"/>
            <a:ext cx="45720" cy="96926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5"/>
          <p:cNvSpPr/>
          <p:nvPr/>
        </p:nvSpPr>
        <p:spPr>
          <a:xfrm>
            <a:off x="475488" y="3017520"/>
            <a:ext cx="2514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0D1B2A"/>
                </a:solidFill>
              </a:rPr>
              <a:t>Preventive Maintenance</a:t>
            </a:r>
            <a:endParaRPr lang="en-US" sz="1000" dirty="0"/>
          </a:p>
        </p:txBody>
      </p:sp>
      <p:sp>
        <p:nvSpPr>
          <p:cNvPr id="29" name="Text 26"/>
          <p:cNvSpPr/>
          <p:nvPr/>
        </p:nvSpPr>
        <p:spPr>
          <a:xfrm>
            <a:off x="475488" y="3255264"/>
            <a:ext cx="25146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Scheduled inspections and servicing to prevent failures before they occur — with custom maintenance plans aligned to your facility and schedule.</a:t>
            </a:r>
            <a:endParaRPr lang="en-US" sz="850" dirty="0"/>
          </a:p>
        </p:txBody>
      </p:sp>
      <p:sp>
        <p:nvSpPr>
          <p:cNvPr id="30" name="Shape 27"/>
          <p:cNvSpPr/>
          <p:nvPr/>
        </p:nvSpPr>
        <p:spPr>
          <a:xfrm>
            <a:off x="3310128" y="2944368"/>
            <a:ext cx="2798064" cy="969264"/>
          </a:xfrm>
          <a:prstGeom prst="rect">
            <a:avLst/>
          </a:prstGeom>
          <a:solidFill>
            <a:srgbClr val="F2F6FC"/>
          </a:solidFill>
          <a:ln/>
          <a:effectLst>
            <a:outerShdw blurRad="635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Shape 28"/>
          <p:cNvSpPr/>
          <p:nvPr/>
        </p:nvSpPr>
        <p:spPr>
          <a:xfrm>
            <a:off x="3310128" y="2944368"/>
            <a:ext cx="2798064" cy="36576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Shape 29"/>
          <p:cNvSpPr/>
          <p:nvPr/>
        </p:nvSpPr>
        <p:spPr>
          <a:xfrm>
            <a:off x="3310128" y="2944368"/>
            <a:ext cx="45720" cy="969264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Text 30"/>
          <p:cNvSpPr/>
          <p:nvPr/>
        </p:nvSpPr>
        <p:spPr>
          <a:xfrm>
            <a:off x="3438144" y="3017520"/>
            <a:ext cx="2514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0D1B2A"/>
                </a:solidFill>
              </a:rPr>
              <a:t>Predictive Maintenance</a:t>
            </a:r>
            <a:endParaRPr lang="en-US" sz="1000" dirty="0"/>
          </a:p>
        </p:txBody>
      </p:sp>
      <p:sp>
        <p:nvSpPr>
          <p:cNvPr id="34" name="Text 31"/>
          <p:cNvSpPr/>
          <p:nvPr/>
        </p:nvSpPr>
        <p:spPr>
          <a:xfrm>
            <a:off x="3438144" y="3255264"/>
            <a:ext cx="25146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Data-driven monitoring using vibration analysis, thermal imaging, and oil analysis to predict and prevent equipment failures proactively.</a:t>
            </a:r>
            <a:endParaRPr lang="en-US" sz="850" dirty="0"/>
          </a:p>
        </p:txBody>
      </p:sp>
      <p:sp>
        <p:nvSpPr>
          <p:cNvPr id="35" name="Shape 32"/>
          <p:cNvSpPr/>
          <p:nvPr/>
        </p:nvSpPr>
        <p:spPr>
          <a:xfrm>
            <a:off x="6272784" y="2944368"/>
            <a:ext cx="2798064" cy="969264"/>
          </a:xfrm>
          <a:prstGeom prst="rect">
            <a:avLst/>
          </a:prstGeom>
          <a:solidFill>
            <a:srgbClr val="F2F6FC"/>
          </a:solidFill>
          <a:ln/>
          <a:effectLst>
            <a:outerShdw blurRad="635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" name="Shape 33"/>
          <p:cNvSpPr/>
          <p:nvPr/>
        </p:nvSpPr>
        <p:spPr>
          <a:xfrm>
            <a:off x="6272784" y="2944368"/>
            <a:ext cx="2798064" cy="36576"/>
          </a:xfrm>
          <a:prstGeom prst="rect">
            <a:avLst/>
          </a:prstGeom>
          <a:solidFill>
            <a:srgbClr val="0070C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Shape 34"/>
          <p:cNvSpPr/>
          <p:nvPr/>
        </p:nvSpPr>
        <p:spPr>
          <a:xfrm>
            <a:off x="6272784" y="2944368"/>
            <a:ext cx="45720" cy="969264"/>
          </a:xfrm>
          <a:prstGeom prst="rect">
            <a:avLst/>
          </a:prstGeom>
          <a:solidFill>
            <a:srgbClr val="0070C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Text 35"/>
          <p:cNvSpPr/>
          <p:nvPr/>
        </p:nvSpPr>
        <p:spPr>
          <a:xfrm>
            <a:off x="6400800" y="3017520"/>
            <a:ext cx="2514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0D1B2A"/>
                </a:solidFill>
              </a:rPr>
              <a:t>Welding &amp; Pipefitting</a:t>
            </a:r>
            <a:endParaRPr lang="en-US" sz="1000" dirty="0"/>
          </a:p>
        </p:txBody>
      </p:sp>
      <p:sp>
        <p:nvSpPr>
          <p:cNvPr id="39" name="Text 36"/>
          <p:cNvSpPr/>
          <p:nvPr/>
        </p:nvSpPr>
        <p:spPr>
          <a:xfrm>
            <a:off x="6400800" y="3255264"/>
            <a:ext cx="25146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Certified welding and pipefitting services for fabrication, repair, and installation of process piping and structural components.</a:t>
            </a:r>
            <a:endParaRPr lang="en-US" sz="850" dirty="0"/>
          </a:p>
        </p:txBody>
      </p:sp>
      <p:sp>
        <p:nvSpPr>
          <p:cNvPr id="40" name="Shape 37"/>
          <p:cNvSpPr/>
          <p:nvPr/>
        </p:nvSpPr>
        <p:spPr>
          <a:xfrm>
            <a:off x="347472" y="4023360"/>
            <a:ext cx="2798064" cy="969264"/>
          </a:xfrm>
          <a:prstGeom prst="rect">
            <a:avLst/>
          </a:prstGeom>
          <a:solidFill>
            <a:srgbClr val="F2F6FC"/>
          </a:solidFill>
          <a:ln/>
          <a:effectLst>
            <a:outerShdw blurRad="635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" name="Shape 38"/>
          <p:cNvSpPr/>
          <p:nvPr/>
        </p:nvSpPr>
        <p:spPr>
          <a:xfrm>
            <a:off x="347472" y="4023360"/>
            <a:ext cx="2798064" cy="36576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Shape 39"/>
          <p:cNvSpPr/>
          <p:nvPr/>
        </p:nvSpPr>
        <p:spPr>
          <a:xfrm>
            <a:off x="347472" y="4023360"/>
            <a:ext cx="45720" cy="9692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3" name="Text 40"/>
          <p:cNvSpPr/>
          <p:nvPr/>
        </p:nvSpPr>
        <p:spPr>
          <a:xfrm>
            <a:off x="475488" y="4096512"/>
            <a:ext cx="2514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0D1B2A"/>
                </a:solidFill>
              </a:rPr>
              <a:t>Millwrighting</a:t>
            </a:r>
            <a:endParaRPr lang="en-US" sz="1000" dirty="0"/>
          </a:p>
        </p:txBody>
      </p:sp>
      <p:sp>
        <p:nvSpPr>
          <p:cNvPr id="44" name="Text 41"/>
          <p:cNvSpPr/>
          <p:nvPr/>
        </p:nvSpPr>
        <p:spPr>
          <a:xfrm>
            <a:off x="475488" y="4334256"/>
            <a:ext cx="25146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Expert millwright services for precision installation, alignment, and maintenance of industrial machinery and rotating equipment.</a:t>
            </a:r>
            <a:endParaRPr lang="en-US" sz="850" dirty="0"/>
          </a:p>
        </p:txBody>
      </p:sp>
      <p:sp>
        <p:nvSpPr>
          <p:cNvPr id="45" name="Shape 42"/>
          <p:cNvSpPr/>
          <p:nvPr/>
        </p:nvSpPr>
        <p:spPr>
          <a:xfrm>
            <a:off x="3310128" y="4023360"/>
            <a:ext cx="2798064" cy="969264"/>
          </a:xfrm>
          <a:prstGeom prst="rect">
            <a:avLst/>
          </a:prstGeom>
          <a:solidFill>
            <a:srgbClr val="F2F6FC"/>
          </a:solidFill>
          <a:ln/>
          <a:effectLst>
            <a:outerShdw blurRad="635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" name="Shape 43"/>
          <p:cNvSpPr/>
          <p:nvPr/>
        </p:nvSpPr>
        <p:spPr>
          <a:xfrm>
            <a:off x="3310128" y="4023360"/>
            <a:ext cx="2798064" cy="36576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7" name="Shape 44"/>
          <p:cNvSpPr/>
          <p:nvPr/>
        </p:nvSpPr>
        <p:spPr>
          <a:xfrm>
            <a:off x="3310128" y="4023360"/>
            <a:ext cx="45720" cy="96926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8" name="Text 45"/>
          <p:cNvSpPr/>
          <p:nvPr/>
        </p:nvSpPr>
        <p:spPr>
          <a:xfrm>
            <a:off x="3438144" y="4096512"/>
            <a:ext cx="2514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0D1B2A"/>
                </a:solidFill>
              </a:rPr>
              <a:t>Industrial Grouting</a:t>
            </a:r>
            <a:endParaRPr lang="en-US" sz="1000" dirty="0"/>
          </a:p>
        </p:txBody>
      </p:sp>
      <p:sp>
        <p:nvSpPr>
          <p:cNvPr id="49" name="Text 46"/>
          <p:cNvSpPr/>
          <p:nvPr/>
        </p:nvSpPr>
        <p:spPr>
          <a:xfrm>
            <a:off x="3438144" y="4334256"/>
            <a:ext cx="25146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Precision grouting for machinery baseplates, anchor bolts, and foundations — ensuring proper load transfer and equipment stability.</a:t>
            </a:r>
            <a:endParaRPr lang="en-US" sz="850" dirty="0"/>
          </a:p>
        </p:txBody>
      </p:sp>
      <p:sp>
        <p:nvSpPr>
          <p:cNvPr id="50" name="Shape 47"/>
          <p:cNvSpPr/>
          <p:nvPr/>
        </p:nvSpPr>
        <p:spPr>
          <a:xfrm>
            <a:off x="6272784" y="4023360"/>
            <a:ext cx="2798064" cy="969264"/>
          </a:xfrm>
          <a:prstGeom prst="rect">
            <a:avLst/>
          </a:prstGeom>
          <a:solidFill>
            <a:srgbClr val="F2F6FC"/>
          </a:solidFill>
          <a:ln/>
          <a:effectLst>
            <a:outerShdw blurRad="635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1" name="Shape 48"/>
          <p:cNvSpPr/>
          <p:nvPr/>
        </p:nvSpPr>
        <p:spPr>
          <a:xfrm>
            <a:off x="6272784" y="4023360"/>
            <a:ext cx="2798064" cy="36576"/>
          </a:xfrm>
          <a:prstGeom prst="rect">
            <a:avLst/>
          </a:prstGeom>
          <a:solidFill>
            <a:srgbClr val="0020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2" name="Shape 49"/>
          <p:cNvSpPr/>
          <p:nvPr/>
        </p:nvSpPr>
        <p:spPr>
          <a:xfrm>
            <a:off x="6272784" y="4023360"/>
            <a:ext cx="45720" cy="969264"/>
          </a:xfrm>
          <a:prstGeom prst="rect">
            <a:avLst/>
          </a:prstGeom>
          <a:solidFill>
            <a:srgbClr val="0020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3" name="Text 50"/>
          <p:cNvSpPr/>
          <p:nvPr/>
        </p:nvSpPr>
        <p:spPr>
          <a:xfrm>
            <a:off x="6400800" y="4096512"/>
            <a:ext cx="25146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0D1B2A"/>
                </a:solidFill>
              </a:rPr>
              <a:t>Torquing &amp; Tensioning</a:t>
            </a:r>
            <a:endParaRPr lang="en-US" sz="1000" dirty="0"/>
          </a:p>
        </p:txBody>
      </p:sp>
      <p:sp>
        <p:nvSpPr>
          <p:cNvPr id="54" name="Text 51"/>
          <p:cNvSpPr/>
          <p:nvPr/>
        </p:nvSpPr>
        <p:spPr>
          <a:xfrm>
            <a:off x="6400800" y="4334256"/>
            <a:ext cx="25146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Hydraulic bolt torquing and tensioning services ensuring proper flange integrity on critical process connections and pressure equipment.</a:t>
            </a:r>
            <a:endParaRPr lang="en-US" sz="850" dirty="0"/>
          </a:p>
        </p:txBody>
      </p:sp>
      <p:sp>
        <p:nvSpPr>
          <p:cNvPr id="55" name="Shape 52"/>
          <p:cNvSpPr/>
          <p:nvPr/>
        </p:nvSpPr>
        <p:spPr>
          <a:xfrm>
            <a:off x="0" y="4873752"/>
            <a:ext cx="9144000" cy="274320"/>
          </a:xfrm>
          <a:prstGeom prst="rect">
            <a:avLst/>
          </a:prstGeom>
          <a:solidFill>
            <a:srgbClr val="EEF3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6" name="Text 53"/>
          <p:cNvSpPr/>
          <p:nvPr/>
        </p:nvSpPr>
        <p:spPr>
          <a:xfrm>
            <a:off x="457200" y="4892040"/>
            <a:ext cx="7772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8A9BB0"/>
                </a:solidFill>
              </a:rPr>
              <a:t>LOK Energy Services Inc.  ·  lokenergy.com  ·  charles@lokenergy.com  ·  +1 (832) 781-1644</a:t>
            </a:r>
            <a:endParaRPr lang="en-US" sz="80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5C6909A-10E0-2960-B984-D9FD6BACF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3367" y="223345"/>
            <a:ext cx="11500103" cy="6468808"/>
          </a:xfrm>
          <a:prstGeom prst="rect">
            <a:avLst/>
          </a:prstGeom>
          <a:effectLst>
            <a:outerShdw blurRad="50800" dist="50800" dir="5400000" algn="ctr" rotWithShape="0">
              <a:schemeClr val="accent2">
                <a:alpha val="0"/>
              </a:schemeClr>
            </a:outerShdw>
          </a:effectLst>
        </p:spPr>
      </p:pic>
      <p:sp>
        <p:nvSpPr>
          <p:cNvPr id="4" name="Terminator 3">
            <a:hlinkClick r:id="rId4"/>
            <a:extLst>
              <a:ext uri="{FF2B5EF4-FFF2-40B4-BE49-F238E27FC236}">
                <a16:creationId xmlns:a16="http://schemas.microsoft.com/office/drawing/2014/main" id="{A404D286-9650-9129-5C48-C2201D93ABF6}"/>
              </a:ext>
            </a:extLst>
          </p:cNvPr>
          <p:cNvSpPr/>
          <p:nvPr/>
        </p:nvSpPr>
        <p:spPr>
          <a:xfrm>
            <a:off x="5884672" y="162560"/>
            <a:ext cx="1590040" cy="367792"/>
          </a:xfrm>
          <a:prstGeom prst="flowChartTerminator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B82AC3-F7D0-1364-209A-41B5FE521DD3}"/>
              </a:ext>
            </a:extLst>
          </p:cNvPr>
          <p:cNvSpPr txBox="1"/>
          <p:nvPr/>
        </p:nvSpPr>
        <p:spPr>
          <a:xfrm>
            <a:off x="6108192" y="223345"/>
            <a:ext cx="1403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4"/>
              </a:rPr>
              <a:t>TECHNICAL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  <a:hlinkClick r:id="rId4"/>
              </a:rPr>
              <a:t>BRIEF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84540B0-4261-385B-8D33-98E59CCF1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789" y="-114300"/>
            <a:ext cx="1453895" cy="9692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64008"/>
            <a:ext cx="9144000" cy="621792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57200" y="164592"/>
            <a:ext cx="5486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D9E6F3"/>
                </a:solidFill>
              </a:rPr>
              <a:t>SERVICE DEEP-DIVE  ·  04–05</a:t>
            </a:r>
            <a:endParaRPr lang="en-US" sz="1000" dirty="0"/>
          </a:p>
        </p:txBody>
      </p:sp>
      <p:sp>
        <p:nvSpPr>
          <p:cNvPr id="6" name="Shape 3"/>
          <p:cNvSpPr/>
          <p:nvPr/>
        </p:nvSpPr>
        <p:spPr>
          <a:xfrm>
            <a:off x="0" y="685800"/>
            <a:ext cx="4480560" cy="201168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28016" y="713232"/>
            <a:ext cx="422452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100" dirty="0">
                <a:solidFill>
                  <a:srgbClr val="FFFFFF"/>
                </a:solidFill>
              </a:rPr>
              <a:t>SHUTDOWN &amp; TURNAROUND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347472" y="960120"/>
            <a:ext cx="4133088" cy="3749040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347472" y="960120"/>
            <a:ext cx="4133088" cy="45720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475488" y="1042416"/>
            <a:ext cx="3877056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950" dirty="0">
                <a:solidFill>
                  <a:srgbClr val="4B5563"/>
                </a:solidFill>
              </a:rPr>
              <a:t>Precision planning and execution of planned shutdowns and turnarounds. With 20+ years of experience, LOK mobilizes swiftly, executes with discipline, and demobilizes efficiently — minimizing downtime at every critical juncture.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475488" y="1737360"/>
            <a:ext cx="3877056" cy="512064"/>
          </a:xfrm>
          <a:prstGeom prst="rect">
            <a:avLst/>
          </a:prstGeom>
          <a:solidFill>
            <a:srgbClr val="F8FA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475488" y="1737360"/>
            <a:ext cx="45720" cy="512064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566928" y="1764792"/>
            <a:ext cx="373075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PM Planning &amp; Scheduling</a:t>
            </a:r>
            <a:endParaRPr lang="en-US" sz="950" dirty="0"/>
          </a:p>
        </p:txBody>
      </p:sp>
      <p:sp>
        <p:nvSpPr>
          <p:cNvPr id="14" name="Text 11"/>
          <p:cNvSpPr/>
          <p:nvPr/>
        </p:nvSpPr>
        <p:spPr>
          <a:xfrm>
            <a:off x="566928" y="1956816"/>
            <a:ext cx="373075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Full preventive maintenance planning with detailed scheduling to align every task with your turnaround window.</a:t>
            </a:r>
            <a:endParaRPr lang="en-US" sz="850" dirty="0"/>
          </a:p>
        </p:txBody>
      </p:sp>
      <p:sp>
        <p:nvSpPr>
          <p:cNvPr id="15" name="Shape 12"/>
          <p:cNvSpPr/>
          <p:nvPr/>
        </p:nvSpPr>
        <p:spPr>
          <a:xfrm>
            <a:off x="475488" y="2304288"/>
            <a:ext cx="3877056" cy="512064"/>
          </a:xfrm>
          <a:prstGeom prst="rect">
            <a:avLst/>
          </a:prstGeom>
          <a:solidFill>
            <a:srgbClr val="F2F6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475488" y="2304288"/>
            <a:ext cx="45720" cy="512064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566928" y="2331720"/>
            <a:ext cx="373075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Manpower Loading &amp; Logistics</a:t>
            </a:r>
            <a:endParaRPr lang="en-US" sz="950" dirty="0"/>
          </a:p>
        </p:txBody>
      </p:sp>
      <p:sp>
        <p:nvSpPr>
          <p:cNvPr id="18" name="Text 15"/>
          <p:cNvSpPr/>
          <p:nvPr/>
        </p:nvSpPr>
        <p:spPr>
          <a:xfrm>
            <a:off x="566928" y="2523744"/>
            <a:ext cx="373075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Strategic crew planning, deployment, and logistics management ensuring the right people are in place at the right time.</a:t>
            </a:r>
            <a:endParaRPr lang="en-US" sz="850" dirty="0"/>
          </a:p>
        </p:txBody>
      </p:sp>
      <p:sp>
        <p:nvSpPr>
          <p:cNvPr id="19" name="Shape 16"/>
          <p:cNvSpPr/>
          <p:nvPr/>
        </p:nvSpPr>
        <p:spPr>
          <a:xfrm>
            <a:off x="475488" y="2871216"/>
            <a:ext cx="3877056" cy="512064"/>
          </a:xfrm>
          <a:prstGeom prst="rect">
            <a:avLst/>
          </a:prstGeom>
          <a:solidFill>
            <a:srgbClr val="F8FA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7"/>
          <p:cNvSpPr/>
          <p:nvPr/>
        </p:nvSpPr>
        <p:spPr>
          <a:xfrm>
            <a:off x="475488" y="2871216"/>
            <a:ext cx="45720" cy="512064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566928" y="2898648"/>
            <a:ext cx="373075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Execution Readiness</a:t>
            </a:r>
            <a:endParaRPr lang="en-US" sz="950" dirty="0"/>
          </a:p>
        </p:txBody>
      </p:sp>
      <p:sp>
        <p:nvSpPr>
          <p:cNvPr id="22" name="Text 19"/>
          <p:cNvSpPr/>
          <p:nvPr/>
        </p:nvSpPr>
        <p:spPr>
          <a:xfrm>
            <a:off x="566928" y="3090672"/>
            <a:ext cx="373075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Pre-turnaround readiness reviews, tool preparation, permit coordination, and safety briefings.</a:t>
            </a:r>
            <a:endParaRPr lang="en-US" sz="850" dirty="0"/>
          </a:p>
        </p:txBody>
      </p:sp>
      <p:sp>
        <p:nvSpPr>
          <p:cNvPr id="23" name="Shape 20"/>
          <p:cNvSpPr/>
          <p:nvPr/>
        </p:nvSpPr>
        <p:spPr>
          <a:xfrm>
            <a:off x="475488" y="3438144"/>
            <a:ext cx="3877056" cy="512064"/>
          </a:xfrm>
          <a:prstGeom prst="rect">
            <a:avLst/>
          </a:prstGeom>
          <a:solidFill>
            <a:srgbClr val="F2F6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Shape 21"/>
          <p:cNvSpPr/>
          <p:nvPr/>
        </p:nvSpPr>
        <p:spPr>
          <a:xfrm>
            <a:off x="475488" y="3438144"/>
            <a:ext cx="45720" cy="512064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2"/>
          <p:cNvSpPr/>
          <p:nvPr/>
        </p:nvSpPr>
        <p:spPr>
          <a:xfrm>
            <a:off x="566928" y="3465576"/>
            <a:ext cx="373075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SAP Build &amp; Scheduling</a:t>
            </a:r>
            <a:endParaRPr lang="en-US" sz="950" dirty="0"/>
          </a:p>
        </p:txBody>
      </p:sp>
      <p:sp>
        <p:nvSpPr>
          <p:cNvPr id="26" name="Text 23"/>
          <p:cNvSpPr/>
          <p:nvPr/>
        </p:nvSpPr>
        <p:spPr>
          <a:xfrm>
            <a:off x="566928" y="3657600"/>
            <a:ext cx="373075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Work order creation, task list build, and scheduling within SAP to ensure full traceability and reporting.</a:t>
            </a:r>
            <a:endParaRPr lang="en-US" sz="850" dirty="0"/>
          </a:p>
        </p:txBody>
      </p:sp>
      <p:sp>
        <p:nvSpPr>
          <p:cNvPr id="27" name="Shape 24"/>
          <p:cNvSpPr/>
          <p:nvPr/>
        </p:nvSpPr>
        <p:spPr>
          <a:xfrm>
            <a:off x="475488" y="4005072"/>
            <a:ext cx="3877056" cy="512064"/>
          </a:xfrm>
          <a:prstGeom prst="rect">
            <a:avLst/>
          </a:prstGeom>
          <a:solidFill>
            <a:srgbClr val="F8FA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5"/>
          <p:cNvSpPr/>
          <p:nvPr/>
        </p:nvSpPr>
        <p:spPr>
          <a:xfrm>
            <a:off x="475488" y="4005072"/>
            <a:ext cx="45720" cy="512064"/>
          </a:xfrm>
          <a:prstGeom prst="rect">
            <a:avLst/>
          </a:prstGeom>
          <a:solidFill>
            <a:srgbClr val="006D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6"/>
          <p:cNvSpPr/>
          <p:nvPr/>
        </p:nvSpPr>
        <p:spPr>
          <a:xfrm>
            <a:off x="566928" y="4032504"/>
            <a:ext cx="373075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Materials Procurement</a:t>
            </a:r>
            <a:endParaRPr lang="en-US" sz="950" dirty="0"/>
          </a:p>
        </p:txBody>
      </p:sp>
      <p:sp>
        <p:nvSpPr>
          <p:cNvPr id="30" name="Text 27"/>
          <p:cNvSpPr/>
          <p:nvPr/>
        </p:nvSpPr>
        <p:spPr>
          <a:xfrm>
            <a:off x="566928" y="4224528"/>
            <a:ext cx="373075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Sourcing, expediting, and managing all materials and spare parts needed for turnaround scope.</a:t>
            </a:r>
            <a:endParaRPr lang="en-US" sz="850" dirty="0"/>
          </a:p>
        </p:txBody>
      </p:sp>
      <p:sp>
        <p:nvSpPr>
          <p:cNvPr id="31" name="Shape 28"/>
          <p:cNvSpPr/>
          <p:nvPr/>
        </p:nvSpPr>
        <p:spPr>
          <a:xfrm>
            <a:off x="4663440" y="685800"/>
            <a:ext cx="4480560" cy="201168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29"/>
          <p:cNvSpPr/>
          <p:nvPr/>
        </p:nvSpPr>
        <p:spPr>
          <a:xfrm>
            <a:off x="4791456" y="713232"/>
            <a:ext cx="422452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100" dirty="0">
                <a:solidFill>
                  <a:srgbClr val="FFFFFF"/>
                </a:solidFill>
              </a:rPr>
              <a:t>INSTALLATION &amp; COMMISSIONING</a:t>
            </a:r>
            <a:endParaRPr lang="en-US" sz="1300" dirty="0"/>
          </a:p>
        </p:txBody>
      </p:sp>
      <p:sp>
        <p:nvSpPr>
          <p:cNvPr id="33" name="Shape 30"/>
          <p:cNvSpPr/>
          <p:nvPr/>
        </p:nvSpPr>
        <p:spPr>
          <a:xfrm>
            <a:off x="4663440" y="960120"/>
            <a:ext cx="4133088" cy="3749040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4" name="Shape 31"/>
          <p:cNvSpPr/>
          <p:nvPr/>
        </p:nvSpPr>
        <p:spPr>
          <a:xfrm>
            <a:off x="4663440" y="960120"/>
            <a:ext cx="4133088" cy="45720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Text 32"/>
          <p:cNvSpPr/>
          <p:nvPr/>
        </p:nvSpPr>
        <p:spPr>
          <a:xfrm>
            <a:off x="4791456" y="1042416"/>
            <a:ext cx="3877056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950" dirty="0">
                <a:solidFill>
                  <a:srgbClr val="4B5563"/>
                </a:solidFill>
              </a:rPr>
              <a:t>Expert precision installation and commissioning of rotating equipment to OEM specifications. LOK ensures every installation is performed right the first time — delivering reliable, efficient operation from day one.</a:t>
            </a:r>
            <a:endParaRPr lang="en-US" sz="950" dirty="0"/>
          </a:p>
        </p:txBody>
      </p:sp>
      <p:sp>
        <p:nvSpPr>
          <p:cNvPr id="36" name="Shape 33"/>
          <p:cNvSpPr/>
          <p:nvPr/>
        </p:nvSpPr>
        <p:spPr>
          <a:xfrm>
            <a:off x="4791456" y="1737360"/>
            <a:ext cx="3877056" cy="512064"/>
          </a:xfrm>
          <a:prstGeom prst="rect">
            <a:avLst/>
          </a:prstGeom>
          <a:solidFill>
            <a:srgbClr val="F8FA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Shape 34"/>
          <p:cNvSpPr/>
          <p:nvPr/>
        </p:nvSpPr>
        <p:spPr>
          <a:xfrm>
            <a:off x="4791456" y="1737360"/>
            <a:ext cx="45720" cy="512064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Text 35"/>
          <p:cNvSpPr/>
          <p:nvPr/>
        </p:nvSpPr>
        <p:spPr>
          <a:xfrm>
            <a:off x="4882896" y="1764792"/>
            <a:ext cx="373075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Rotating Equipment Installation</a:t>
            </a:r>
            <a:endParaRPr lang="en-US" sz="950" dirty="0"/>
          </a:p>
        </p:txBody>
      </p:sp>
      <p:sp>
        <p:nvSpPr>
          <p:cNvPr id="39" name="Text 36"/>
          <p:cNvSpPr/>
          <p:nvPr/>
        </p:nvSpPr>
        <p:spPr>
          <a:xfrm>
            <a:off x="4882896" y="1956816"/>
            <a:ext cx="373075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Precision installation of turbines, pumps, compressors, and generators to exact OEM specifications.</a:t>
            </a:r>
            <a:endParaRPr lang="en-US" sz="850" dirty="0"/>
          </a:p>
        </p:txBody>
      </p:sp>
      <p:sp>
        <p:nvSpPr>
          <p:cNvPr id="40" name="Shape 37"/>
          <p:cNvSpPr/>
          <p:nvPr/>
        </p:nvSpPr>
        <p:spPr>
          <a:xfrm>
            <a:off x="4791456" y="2304288"/>
            <a:ext cx="3877056" cy="512064"/>
          </a:xfrm>
          <a:prstGeom prst="rect">
            <a:avLst/>
          </a:prstGeom>
          <a:solidFill>
            <a:srgbClr val="F2F6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1" name="Shape 38"/>
          <p:cNvSpPr/>
          <p:nvPr/>
        </p:nvSpPr>
        <p:spPr>
          <a:xfrm>
            <a:off x="4791456" y="2304288"/>
            <a:ext cx="45720" cy="512064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Text 39"/>
          <p:cNvSpPr/>
          <p:nvPr/>
        </p:nvSpPr>
        <p:spPr>
          <a:xfrm>
            <a:off x="4882896" y="2331720"/>
            <a:ext cx="373075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Precision Laser Alignment</a:t>
            </a:r>
            <a:endParaRPr lang="en-US" sz="950" dirty="0"/>
          </a:p>
        </p:txBody>
      </p:sp>
      <p:sp>
        <p:nvSpPr>
          <p:cNvPr id="43" name="Text 40"/>
          <p:cNvSpPr/>
          <p:nvPr/>
        </p:nvSpPr>
        <p:spPr>
          <a:xfrm>
            <a:off x="4882896" y="2523744"/>
            <a:ext cx="373075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Advanced laser alignment ensuring minimal vibration, reduced wear, and optimal mechanical efficiency.</a:t>
            </a:r>
            <a:endParaRPr lang="en-US" sz="850" dirty="0"/>
          </a:p>
        </p:txBody>
      </p:sp>
      <p:sp>
        <p:nvSpPr>
          <p:cNvPr id="44" name="Shape 41"/>
          <p:cNvSpPr/>
          <p:nvPr/>
        </p:nvSpPr>
        <p:spPr>
          <a:xfrm>
            <a:off x="4791456" y="2871216"/>
            <a:ext cx="3877056" cy="512064"/>
          </a:xfrm>
          <a:prstGeom prst="rect">
            <a:avLst/>
          </a:prstGeom>
          <a:solidFill>
            <a:srgbClr val="F8FA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5" name="Shape 42"/>
          <p:cNvSpPr/>
          <p:nvPr/>
        </p:nvSpPr>
        <p:spPr>
          <a:xfrm>
            <a:off x="4791456" y="2871216"/>
            <a:ext cx="45720" cy="512064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6" name="Text 43"/>
          <p:cNvSpPr/>
          <p:nvPr/>
        </p:nvSpPr>
        <p:spPr>
          <a:xfrm>
            <a:off x="4882896" y="2898648"/>
            <a:ext cx="373075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System Commissioning</a:t>
            </a:r>
            <a:endParaRPr lang="en-US" sz="950" dirty="0"/>
          </a:p>
        </p:txBody>
      </p:sp>
      <p:sp>
        <p:nvSpPr>
          <p:cNvPr id="47" name="Text 44"/>
          <p:cNvSpPr/>
          <p:nvPr/>
        </p:nvSpPr>
        <p:spPr>
          <a:xfrm>
            <a:off x="4882896" y="3090672"/>
            <a:ext cx="373075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Full commissioning verification — functional testing, performance checks, and sign-off procedures.</a:t>
            </a:r>
            <a:endParaRPr lang="en-US" sz="850" dirty="0"/>
          </a:p>
        </p:txBody>
      </p:sp>
      <p:sp>
        <p:nvSpPr>
          <p:cNvPr id="48" name="Shape 45"/>
          <p:cNvSpPr/>
          <p:nvPr/>
        </p:nvSpPr>
        <p:spPr>
          <a:xfrm>
            <a:off x="4791456" y="3438144"/>
            <a:ext cx="3877056" cy="512064"/>
          </a:xfrm>
          <a:prstGeom prst="rect">
            <a:avLst/>
          </a:prstGeom>
          <a:solidFill>
            <a:srgbClr val="F2F6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9" name="Shape 46"/>
          <p:cNvSpPr/>
          <p:nvPr/>
        </p:nvSpPr>
        <p:spPr>
          <a:xfrm>
            <a:off x="4791456" y="3438144"/>
            <a:ext cx="45720" cy="512064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0" name="Text 47"/>
          <p:cNvSpPr/>
          <p:nvPr/>
        </p:nvSpPr>
        <p:spPr>
          <a:xfrm>
            <a:off x="4882896" y="3465576"/>
            <a:ext cx="373075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Pre-Startup Inspection</a:t>
            </a:r>
            <a:endParaRPr lang="en-US" sz="950" dirty="0"/>
          </a:p>
        </p:txBody>
      </p:sp>
      <p:sp>
        <p:nvSpPr>
          <p:cNvPr id="51" name="Text 48"/>
          <p:cNvSpPr/>
          <p:nvPr/>
        </p:nvSpPr>
        <p:spPr>
          <a:xfrm>
            <a:off x="4882896" y="3657600"/>
            <a:ext cx="373075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Comprehensive pre-startup reviews to catch and correct issues before first operation.</a:t>
            </a:r>
            <a:endParaRPr lang="en-US" sz="850" dirty="0"/>
          </a:p>
        </p:txBody>
      </p:sp>
      <p:sp>
        <p:nvSpPr>
          <p:cNvPr id="52" name="Shape 49"/>
          <p:cNvSpPr/>
          <p:nvPr/>
        </p:nvSpPr>
        <p:spPr>
          <a:xfrm>
            <a:off x="4791456" y="4005072"/>
            <a:ext cx="3877056" cy="512064"/>
          </a:xfrm>
          <a:prstGeom prst="rect">
            <a:avLst/>
          </a:prstGeom>
          <a:solidFill>
            <a:srgbClr val="F8FA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3" name="Shape 50"/>
          <p:cNvSpPr/>
          <p:nvPr/>
        </p:nvSpPr>
        <p:spPr>
          <a:xfrm>
            <a:off x="4791456" y="4005072"/>
            <a:ext cx="45720" cy="512064"/>
          </a:xfrm>
          <a:prstGeom prst="rect">
            <a:avLst/>
          </a:prstGeom>
          <a:solidFill>
            <a:srgbClr val="2E7D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4" name="Text 51"/>
          <p:cNvSpPr/>
          <p:nvPr/>
        </p:nvSpPr>
        <p:spPr>
          <a:xfrm>
            <a:off x="4882896" y="4032504"/>
            <a:ext cx="373075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Performance Verification</a:t>
            </a:r>
            <a:endParaRPr lang="en-US" sz="950" dirty="0"/>
          </a:p>
        </p:txBody>
      </p:sp>
      <p:sp>
        <p:nvSpPr>
          <p:cNvPr id="55" name="Text 52"/>
          <p:cNvSpPr/>
          <p:nvPr/>
        </p:nvSpPr>
        <p:spPr>
          <a:xfrm>
            <a:off x="4882896" y="4224528"/>
            <a:ext cx="373075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850" dirty="0">
                <a:solidFill>
                  <a:srgbClr val="4B5563"/>
                </a:solidFill>
              </a:rPr>
              <a:t>Post-installation performance testing confirming all equipment meets design specifications.</a:t>
            </a:r>
            <a:endParaRPr lang="en-US" sz="850" dirty="0"/>
          </a:p>
        </p:txBody>
      </p:sp>
      <p:sp>
        <p:nvSpPr>
          <p:cNvPr id="56" name="Shape 53"/>
          <p:cNvSpPr/>
          <p:nvPr/>
        </p:nvSpPr>
        <p:spPr>
          <a:xfrm>
            <a:off x="0" y="4873752"/>
            <a:ext cx="9144000" cy="274320"/>
          </a:xfrm>
          <a:prstGeom prst="rect">
            <a:avLst/>
          </a:prstGeom>
          <a:solidFill>
            <a:srgbClr val="EEF3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7" name="Text 54"/>
          <p:cNvSpPr/>
          <p:nvPr/>
        </p:nvSpPr>
        <p:spPr>
          <a:xfrm>
            <a:off x="457200" y="4892040"/>
            <a:ext cx="7772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8A9BB0"/>
                </a:solidFill>
              </a:rPr>
              <a:t>LOK Energy Services Inc.  ·  lokenergy.com  ·  charles@lokenergy.com  ·  +1 (832) 781-1644</a:t>
            </a:r>
            <a:endParaRPr lang="en-US" sz="800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F07CB86-F1DB-73D4-E0C3-64267552F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3031" y="64008"/>
            <a:ext cx="11500103" cy="646880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20"/>
              </a:srgbClr>
            </a:outerShdw>
          </a:effectLst>
        </p:spPr>
      </p:pic>
      <p:sp>
        <p:nvSpPr>
          <p:cNvPr id="4" name="Terminator 3">
            <a:hlinkClick r:id="rId4"/>
            <a:extLst>
              <a:ext uri="{FF2B5EF4-FFF2-40B4-BE49-F238E27FC236}">
                <a16:creationId xmlns:a16="http://schemas.microsoft.com/office/drawing/2014/main" id="{D3F53E16-1B9E-3609-063F-80B40B74FD05}"/>
              </a:ext>
            </a:extLst>
          </p:cNvPr>
          <p:cNvSpPr/>
          <p:nvPr/>
        </p:nvSpPr>
        <p:spPr>
          <a:xfrm>
            <a:off x="6036944" y="191008"/>
            <a:ext cx="1590040" cy="367792"/>
          </a:xfrm>
          <a:prstGeom prst="flowChartTerminator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90CB289-BEA4-C040-4B1C-7761DD336215}"/>
              </a:ext>
            </a:extLst>
          </p:cNvPr>
          <p:cNvSpPr txBox="1"/>
          <p:nvPr/>
        </p:nvSpPr>
        <p:spPr>
          <a:xfrm>
            <a:off x="6256400" y="237744"/>
            <a:ext cx="1403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4"/>
              </a:rPr>
              <a:t>TECHNICAL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  <a:hlinkClick r:id="rId4"/>
              </a:rPr>
              <a:t>BRIEF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F641A4F-3942-F0F4-E275-63EE625CF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789" y="-114300"/>
            <a:ext cx="1453895" cy="96926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B94A4ED-DF2B-7D27-73A3-76DE32B54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10" y="4347463"/>
            <a:ext cx="1194055" cy="7960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64008"/>
            <a:ext cx="9144000" cy="621792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57200" y="164592"/>
            <a:ext cx="5486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D9E6F3"/>
                </a:solidFill>
              </a:rPr>
              <a:t>SERVICE DEEP-DIVE  ·  05 OF 05</a:t>
            </a:r>
            <a:endParaRPr lang="en-US" sz="1000" dirty="0"/>
          </a:p>
        </p:txBody>
      </p:sp>
      <p:sp>
        <p:nvSpPr>
          <p:cNvPr id="6" name="Shape 3"/>
          <p:cNvSpPr/>
          <p:nvPr/>
        </p:nvSpPr>
        <p:spPr>
          <a:xfrm>
            <a:off x="0" y="685800"/>
            <a:ext cx="9144000" cy="201168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57200" y="545818"/>
            <a:ext cx="73152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kern="0" spc="200" dirty="0">
                <a:solidFill>
                  <a:srgbClr val="FFFFFF"/>
                </a:solidFill>
              </a:rPr>
              <a:t>INDUSTRIAL STAFFING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987552"/>
            <a:ext cx="82296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D1B2A"/>
                </a:solidFill>
              </a:rPr>
              <a:t>The Right People, On Site, Ready Day One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457200" y="1316736"/>
            <a:ext cx="82296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B5563"/>
                </a:solidFill>
              </a:rPr>
              <a:t>LOK deploys certified </a:t>
            </a:r>
            <a:r>
              <a:rPr lang="en-US" sz="1000" dirty="0" err="1">
                <a:solidFill>
                  <a:srgbClr val="4B5563"/>
                </a:solidFill>
              </a:rPr>
              <a:t>Intstallers</a:t>
            </a:r>
            <a:r>
              <a:rPr lang="en-US" sz="1000" dirty="0">
                <a:solidFill>
                  <a:srgbClr val="4B5563"/>
                </a:solidFill>
              </a:rPr>
              <a:t>, field specialists, and craft labor to industrial facilities across the Gulf Coast and internationally. Every crew member is safety-qualified, technically proficient, and ready to perform from the moment they arrive on site.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457200" y="1865376"/>
            <a:ext cx="4114800" cy="2834640"/>
          </a:xfrm>
          <a:prstGeom prst="rect">
            <a:avLst/>
          </a:prstGeom>
          <a:solidFill>
            <a:srgbClr val="F2F6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457200" y="1865376"/>
            <a:ext cx="4114800" cy="45720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457200" y="1865376"/>
            <a:ext cx="54864" cy="2834640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594360" y="1947672"/>
            <a:ext cx="38404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0D1B2A"/>
                </a:solidFill>
              </a:rPr>
              <a:t>ROLES WE DEPLOY</a:t>
            </a:r>
            <a:endParaRPr lang="en-US" sz="900" dirty="0"/>
          </a:p>
        </p:txBody>
      </p:sp>
      <p:sp>
        <p:nvSpPr>
          <p:cNvPr id="14" name="Shape 11"/>
          <p:cNvSpPr/>
          <p:nvPr/>
        </p:nvSpPr>
        <p:spPr>
          <a:xfrm>
            <a:off x="594360" y="2231136"/>
            <a:ext cx="3840480" cy="420624"/>
          </a:xfrm>
          <a:prstGeom prst="rect">
            <a:avLst/>
          </a:prstGeom>
          <a:solidFill>
            <a:srgbClr val="FFFFFF"/>
          </a:solidFill>
          <a:ln/>
          <a:effectLst>
            <a:outerShdw blurRad="508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Shape 12"/>
          <p:cNvSpPr/>
          <p:nvPr/>
        </p:nvSpPr>
        <p:spPr>
          <a:xfrm>
            <a:off x="594360" y="2231136"/>
            <a:ext cx="45720" cy="42062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694944" y="2249424"/>
            <a:ext cx="3657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Certified </a:t>
            </a:r>
            <a:r>
              <a:rPr lang="en-US" sz="950" b="1" dirty="0" err="1">
                <a:solidFill>
                  <a:srgbClr val="0D1B2A"/>
                </a:solidFill>
              </a:rPr>
              <a:t>Intstallers</a:t>
            </a:r>
            <a:endParaRPr lang="en-US" sz="950" dirty="0"/>
          </a:p>
        </p:txBody>
      </p:sp>
      <p:sp>
        <p:nvSpPr>
          <p:cNvPr id="17" name="Text 14"/>
          <p:cNvSpPr/>
          <p:nvPr/>
        </p:nvSpPr>
        <p:spPr>
          <a:xfrm>
            <a:off x="694944" y="2432304"/>
            <a:ext cx="3657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B5563"/>
                </a:solidFill>
              </a:rPr>
              <a:t>Our core capability — precision installation, alignment, and maintenance of industrial machinery.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94360" y="2706624"/>
            <a:ext cx="3840480" cy="420624"/>
          </a:xfrm>
          <a:prstGeom prst="rect">
            <a:avLst/>
          </a:prstGeom>
          <a:solidFill>
            <a:srgbClr val="FFFFFF"/>
          </a:solidFill>
          <a:ln/>
          <a:effectLst>
            <a:outerShdw blurRad="508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6"/>
          <p:cNvSpPr/>
          <p:nvPr/>
        </p:nvSpPr>
        <p:spPr>
          <a:xfrm>
            <a:off x="594360" y="2706624"/>
            <a:ext cx="45720" cy="42062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694944" y="2724912"/>
            <a:ext cx="3657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Field Service Technicians</a:t>
            </a:r>
            <a:endParaRPr lang="en-US" sz="950" dirty="0"/>
          </a:p>
        </p:txBody>
      </p:sp>
      <p:sp>
        <p:nvSpPr>
          <p:cNvPr id="21" name="Text 18"/>
          <p:cNvSpPr/>
          <p:nvPr/>
        </p:nvSpPr>
        <p:spPr>
          <a:xfrm>
            <a:off x="694944" y="2907792"/>
            <a:ext cx="3657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B5563"/>
                </a:solidFill>
              </a:rPr>
              <a:t>Specialized technical personnel for turbine, pump, and compressor service work.</a:t>
            </a:r>
            <a:endParaRPr lang="en-US" sz="850" dirty="0"/>
          </a:p>
        </p:txBody>
      </p:sp>
      <p:sp>
        <p:nvSpPr>
          <p:cNvPr id="22" name="Shape 19"/>
          <p:cNvSpPr/>
          <p:nvPr/>
        </p:nvSpPr>
        <p:spPr>
          <a:xfrm>
            <a:off x="594360" y="3182112"/>
            <a:ext cx="3840480" cy="420624"/>
          </a:xfrm>
          <a:prstGeom prst="rect">
            <a:avLst/>
          </a:prstGeom>
          <a:solidFill>
            <a:srgbClr val="FFFFFF"/>
          </a:solidFill>
          <a:ln/>
          <a:effectLst>
            <a:outerShdw blurRad="508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Shape 20"/>
          <p:cNvSpPr/>
          <p:nvPr/>
        </p:nvSpPr>
        <p:spPr>
          <a:xfrm>
            <a:off x="594360" y="3182112"/>
            <a:ext cx="45720" cy="42062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1"/>
          <p:cNvSpPr/>
          <p:nvPr/>
        </p:nvSpPr>
        <p:spPr>
          <a:xfrm>
            <a:off x="694944" y="3200400"/>
            <a:ext cx="3657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Pipefitters</a:t>
            </a:r>
            <a:endParaRPr lang="en-US" sz="950" dirty="0"/>
          </a:p>
        </p:txBody>
      </p:sp>
      <p:sp>
        <p:nvSpPr>
          <p:cNvPr id="25" name="Text 22"/>
          <p:cNvSpPr/>
          <p:nvPr/>
        </p:nvSpPr>
        <p:spPr>
          <a:xfrm>
            <a:off x="694944" y="3383280"/>
            <a:ext cx="3657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B5563"/>
                </a:solidFill>
              </a:rPr>
              <a:t>Skilled pipefitters for fabrication, installation, and repair of process piping systems.</a:t>
            </a:r>
            <a:endParaRPr lang="en-US" sz="850" dirty="0"/>
          </a:p>
        </p:txBody>
      </p:sp>
      <p:sp>
        <p:nvSpPr>
          <p:cNvPr id="26" name="Shape 23"/>
          <p:cNvSpPr/>
          <p:nvPr/>
        </p:nvSpPr>
        <p:spPr>
          <a:xfrm>
            <a:off x="594360" y="3657600"/>
            <a:ext cx="3840480" cy="420624"/>
          </a:xfrm>
          <a:prstGeom prst="rect">
            <a:avLst/>
          </a:prstGeom>
          <a:solidFill>
            <a:srgbClr val="FFFFFF"/>
          </a:solidFill>
          <a:ln/>
          <a:effectLst>
            <a:outerShdw blurRad="508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Shape 24"/>
          <p:cNvSpPr/>
          <p:nvPr/>
        </p:nvSpPr>
        <p:spPr>
          <a:xfrm>
            <a:off x="594360" y="3657600"/>
            <a:ext cx="45720" cy="42062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5"/>
          <p:cNvSpPr/>
          <p:nvPr/>
        </p:nvSpPr>
        <p:spPr>
          <a:xfrm>
            <a:off x="694944" y="3675888"/>
            <a:ext cx="3657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Welders (Certified)</a:t>
            </a:r>
            <a:endParaRPr lang="en-US" sz="950" dirty="0"/>
          </a:p>
        </p:txBody>
      </p:sp>
      <p:sp>
        <p:nvSpPr>
          <p:cNvPr id="29" name="Text 26"/>
          <p:cNvSpPr/>
          <p:nvPr/>
        </p:nvSpPr>
        <p:spPr>
          <a:xfrm>
            <a:off x="694944" y="3858768"/>
            <a:ext cx="3657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B5563"/>
                </a:solidFill>
              </a:rPr>
              <a:t>Certified welders for structural and process piping work across all materials and processes.</a:t>
            </a:r>
            <a:endParaRPr lang="en-US" sz="850" dirty="0"/>
          </a:p>
        </p:txBody>
      </p:sp>
      <p:sp>
        <p:nvSpPr>
          <p:cNvPr id="30" name="Shape 27"/>
          <p:cNvSpPr/>
          <p:nvPr/>
        </p:nvSpPr>
        <p:spPr>
          <a:xfrm>
            <a:off x="594360" y="4133088"/>
            <a:ext cx="3840480" cy="420624"/>
          </a:xfrm>
          <a:prstGeom prst="rect">
            <a:avLst/>
          </a:prstGeom>
          <a:solidFill>
            <a:srgbClr val="FFFFFF"/>
          </a:solidFill>
          <a:ln/>
          <a:effectLst>
            <a:outerShdw blurRad="50800" dist="127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Shape 28"/>
          <p:cNvSpPr/>
          <p:nvPr/>
        </p:nvSpPr>
        <p:spPr>
          <a:xfrm>
            <a:off x="594360" y="4133088"/>
            <a:ext cx="45720" cy="420624"/>
          </a:xfrm>
          <a:prstGeom prst="rect">
            <a:avLst/>
          </a:prstGeom>
          <a:solidFill>
            <a:srgbClr val="0D1B2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29"/>
          <p:cNvSpPr/>
          <p:nvPr/>
        </p:nvSpPr>
        <p:spPr>
          <a:xfrm>
            <a:off x="694944" y="4151376"/>
            <a:ext cx="3657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D1B2A"/>
                </a:solidFill>
              </a:rPr>
              <a:t>Technical Supervisors</a:t>
            </a:r>
            <a:endParaRPr lang="en-US" sz="950" dirty="0"/>
          </a:p>
        </p:txBody>
      </p:sp>
      <p:sp>
        <p:nvSpPr>
          <p:cNvPr id="33" name="Text 30"/>
          <p:cNvSpPr/>
          <p:nvPr/>
        </p:nvSpPr>
        <p:spPr>
          <a:xfrm>
            <a:off x="694944" y="4334256"/>
            <a:ext cx="3657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B5563"/>
                </a:solidFill>
              </a:rPr>
              <a:t>Experienced supervisors who manage crew performance, safety compliance, and quality assurance.</a:t>
            </a:r>
            <a:endParaRPr lang="en-US" sz="850" dirty="0"/>
          </a:p>
        </p:txBody>
      </p:sp>
      <p:sp>
        <p:nvSpPr>
          <p:cNvPr id="34" name="Shape 31"/>
          <p:cNvSpPr/>
          <p:nvPr/>
        </p:nvSpPr>
        <p:spPr>
          <a:xfrm>
            <a:off x="4754880" y="1865376"/>
            <a:ext cx="3977640" cy="2834640"/>
          </a:xfrm>
          <a:prstGeom prst="rect">
            <a:avLst/>
          </a:prstGeom>
          <a:solidFill>
            <a:srgbClr val="F2F6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Shape 32"/>
          <p:cNvSpPr/>
          <p:nvPr/>
        </p:nvSpPr>
        <p:spPr>
          <a:xfrm>
            <a:off x="4754880" y="1865376"/>
            <a:ext cx="3977640" cy="4572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Shape 33"/>
          <p:cNvSpPr/>
          <p:nvPr/>
        </p:nvSpPr>
        <p:spPr>
          <a:xfrm>
            <a:off x="4754880" y="1865376"/>
            <a:ext cx="54864" cy="2834640"/>
          </a:xfrm>
          <a:prstGeom prst="rect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Text 34"/>
          <p:cNvSpPr/>
          <p:nvPr/>
        </p:nvSpPr>
        <p:spPr>
          <a:xfrm>
            <a:off x="4892040" y="1947672"/>
            <a:ext cx="37033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0057B8"/>
                </a:solidFill>
              </a:rPr>
              <a:t>WHY LOK STAFFING</a:t>
            </a:r>
            <a:endParaRPr lang="en-US" sz="900" dirty="0"/>
          </a:p>
        </p:txBody>
      </p:sp>
      <p:sp>
        <p:nvSpPr>
          <p:cNvPr id="38" name="Shape 35"/>
          <p:cNvSpPr/>
          <p:nvPr/>
        </p:nvSpPr>
        <p:spPr>
          <a:xfrm>
            <a:off x="4892040" y="2286000"/>
            <a:ext cx="237744" cy="237744"/>
          </a:xfrm>
          <a:prstGeom prst="line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Text 36"/>
          <p:cNvSpPr/>
          <p:nvPr/>
        </p:nvSpPr>
        <p:spPr>
          <a:xfrm>
            <a:off x="4892040" y="2286000"/>
            <a:ext cx="23774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</a:rPr>
              <a:t>1</a:t>
            </a:r>
            <a:endParaRPr lang="en-US" sz="900" dirty="0"/>
          </a:p>
        </p:txBody>
      </p:sp>
      <p:sp>
        <p:nvSpPr>
          <p:cNvPr id="40" name="Text 37"/>
          <p:cNvSpPr/>
          <p:nvPr/>
        </p:nvSpPr>
        <p:spPr>
          <a:xfrm>
            <a:off x="5193792" y="2286000"/>
            <a:ext cx="3401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950" dirty="0"/>
          </a:p>
        </p:txBody>
      </p:sp>
      <p:sp>
        <p:nvSpPr>
          <p:cNvPr id="41" name="Text 38"/>
          <p:cNvSpPr/>
          <p:nvPr/>
        </p:nvSpPr>
        <p:spPr>
          <a:xfrm>
            <a:off x="5193792" y="2468880"/>
            <a:ext cx="34015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850" dirty="0"/>
          </a:p>
        </p:txBody>
      </p:sp>
      <p:sp>
        <p:nvSpPr>
          <p:cNvPr id="42" name="Shape 39"/>
          <p:cNvSpPr/>
          <p:nvPr/>
        </p:nvSpPr>
        <p:spPr>
          <a:xfrm>
            <a:off x="4892040" y="2761488"/>
            <a:ext cx="237744" cy="237744"/>
          </a:xfrm>
          <a:prstGeom prst="line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3" name="Text 40"/>
          <p:cNvSpPr/>
          <p:nvPr/>
        </p:nvSpPr>
        <p:spPr>
          <a:xfrm>
            <a:off x="4892040" y="2761488"/>
            <a:ext cx="23774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</a:rPr>
              <a:t>2</a:t>
            </a:r>
            <a:endParaRPr lang="en-US" sz="900" dirty="0"/>
          </a:p>
        </p:txBody>
      </p:sp>
      <p:sp>
        <p:nvSpPr>
          <p:cNvPr id="44" name="Text 41"/>
          <p:cNvSpPr/>
          <p:nvPr/>
        </p:nvSpPr>
        <p:spPr>
          <a:xfrm>
            <a:off x="5193792" y="2761488"/>
            <a:ext cx="3401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950" dirty="0"/>
          </a:p>
        </p:txBody>
      </p:sp>
      <p:sp>
        <p:nvSpPr>
          <p:cNvPr id="45" name="Text 42"/>
          <p:cNvSpPr/>
          <p:nvPr/>
        </p:nvSpPr>
        <p:spPr>
          <a:xfrm>
            <a:off x="5193792" y="2944368"/>
            <a:ext cx="34015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850" dirty="0"/>
          </a:p>
        </p:txBody>
      </p:sp>
      <p:sp>
        <p:nvSpPr>
          <p:cNvPr id="46" name="Shape 43"/>
          <p:cNvSpPr/>
          <p:nvPr/>
        </p:nvSpPr>
        <p:spPr>
          <a:xfrm>
            <a:off x="4892040" y="3236976"/>
            <a:ext cx="237744" cy="237744"/>
          </a:xfrm>
          <a:prstGeom prst="line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7" name="Text 44"/>
          <p:cNvSpPr/>
          <p:nvPr/>
        </p:nvSpPr>
        <p:spPr>
          <a:xfrm>
            <a:off x="4892040" y="3236976"/>
            <a:ext cx="23774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</a:rPr>
              <a:t>3</a:t>
            </a:r>
            <a:endParaRPr lang="en-US" sz="900" dirty="0"/>
          </a:p>
        </p:txBody>
      </p:sp>
      <p:sp>
        <p:nvSpPr>
          <p:cNvPr id="48" name="Text 45"/>
          <p:cNvSpPr/>
          <p:nvPr/>
        </p:nvSpPr>
        <p:spPr>
          <a:xfrm>
            <a:off x="5193792" y="3236976"/>
            <a:ext cx="3401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950" dirty="0"/>
          </a:p>
        </p:txBody>
      </p:sp>
      <p:sp>
        <p:nvSpPr>
          <p:cNvPr id="49" name="Text 46"/>
          <p:cNvSpPr/>
          <p:nvPr/>
        </p:nvSpPr>
        <p:spPr>
          <a:xfrm>
            <a:off x="5193792" y="3419856"/>
            <a:ext cx="34015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850" dirty="0"/>
          </a:p>
        </p:txBody>
      </p:sp>
      <p:sp>
        <p:nvSpPr>
          <p:cNvPr id="50" name="Shape 47"/>
          <p:cNvSpPr/>
          <p:nvPr/>
        </p:nvSpPr>
        <p:spPr>
          <a:xfrm>
            <a:off x="4892040" y="3712464"/>
            <a:ext cx="237744" cy="237744"/>
          </a:xfrm>
          <a:prstGeom prst="line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1" name="Text 48"/>
          <p:cNvSpPr/>
          <p:nvPr/>
        </p:nvSpPr>
        <p:spPr>
          <a:xfrm>
            <a:off x="4892040" y="3712464"/>
            <a:ext cx="23774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</a:rPr>
              <a:t>4</a:t>
            </a:r>
            <a:endParaRPr lang="en-US" sz="900" dirty="0"/>
          </a:p>
        </p:txBody>
      </p:sp>
      <p:sp>
        <p:nvSpPr>
          <p:cNvPr id="52" name="Text 49"/>
          <p:cNvSpPr/>
          <p:nvPr/>
        </p:nvSpPr>
        <p:spPr>
          <a:xfrm>
            <a:off x="5193792" y="3712464"/>
            <a:ext cx="3401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950" dirty="0"/>
          </a:p>
        </p:txBody>
      </p:sp>
      <p:sp>
        <p:nvSpPr>
          <p:cNvPr id="53" name="Text 50"/>
          <p:cNvSpPr/>
          <p:nvPr/>
        </p:nvSpPr>
        <p:spPr>
          <a:xfrm>
            <a:off x="5193792" y="3895344"/>
            <a:ext cx="34015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850" dirty="0"/>
          </a:p>
        </p:txBody>
      </p:sp>
      <p:sp>
        <p:nvSpPr>
          <p:cNvPr id="54" name="Shape 51"/>
          <p:cNvSpPr/>
          <p:nvPr/>
        </p:nvSpPr>
        <p:spPr>
          <a:xfrm>
            <a:off x="4892040" y="4187952"/>
            <a:ext cx="237744" cy="237744"/>
          </a:xfrm>
          <a:prstGeom prst="line">
            <a:avLst/>
          </a:prstGeom>
          <a:solidFill>
            <a:srgbClr val="00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5" name="Text 52"/>
          <p:cNvSpPr/>
          <p:nvPr/>
        </p:nvSpPr>
        <p:spPr>
          <a:xfrm>
            <a:off x="4892040" y="4187952"/>
            <a:ext cx="23774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</a:rPr>
              <a:t>5</a:t>
            </a:r>
            <a:endParaRPr lang="en-US" sz="900" dirty="0"/>
          </a:p>
        </p:txBody>
      </p:sp>
      <p:sp>
        <p:nvSpPr>
          <p:cNvPr id="56" name="Text 53"/>
          <p:cNvSpPr/>
          <p:nvPr/>
        </p:nvSpPr>
        <p:spPr>
          <a:xfrm>
            <a:off x="5193792" y="4187952"/>
            <a:ext cx="3401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950" dirty="0"/>
          </a:p>
        </p:txBody>
      </p:sp>
      <p:sp>
        <p:nvSpPr>
          <p:cNvPr id="57" name="Text 54"/>
          <p:cNvSpPr/>
          <p:nvPr/>
        </p:nvSpPr>
        <p:spPr>
          <a:xfrm>
            <a:off x="5193792" y="4370832"/>
            <a:ext cx="34015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850" dirty="0"/>
          </a:p>
        </p:txBody>
      </p:sp>
      <p:sp>
        <p:nvSpPr>
          <p:cNvPr id="58" name="Text 55"/>
          <p:cNvSpPr/>
          <p:nvPr/>
        </p:nvSpPr>
        <p:spPr>
          <a:xfrm>
            <a:off x="5193792" y="2468880"/>
            <a:ext cx="34015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B5563"/>
                </a:solidFill>
              </a:rPr>
              <a:t>Every crew member is safety-briefed and compliant with site-specific requirements before day one.</a:t>
            </a:r>
            <a:endParaRPr lang="en-US" sz="850" dirty="0"/>
          </a:p>
        </p:txBody>
      </p:sp>
      <p:sp>
        <p:nvSpPr>
          <p:cNvPr id="59" name="Text 56"/>
          <p:cNvSpPr/>
          <p:nvPr/>
        </p:nvSpPr>
        <p:spPr>
          <a:xfrm>
            <a:off x="5193792" y="2944368"/>
            <a:ext cx="34015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B5563"/>
                </a:solidFill>
              </a:rPr>
              <a:t>Decades of hands-on experience across every major rotating equipment type and industrial process.</a:t>
            </a:r>
            <a:endParaRPr lang="en-US" sz="850" dirty="0"/>
          </a:p>
        </p:txBody>
      </p:sp>
      <p:sp>
        <p:nvSpPr>
          <p:cNvPr id="60" name="Text 57"/>
          <p:cNvSpPr/>
          <p:nvPr/>
        </p:nvSpPr>
        <p:spPr>
          <a:xfrm>
            <a:off x="5193792" y="3419856"/>
            <a:ext cx="34015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B5563"/>
                </a:solidFill>
              </a:rPr>
              <a:t>Short-term turnaround support or long-term embedded staffing — scaled to your exact needs.</a:t>
            </a:r>
            <a:endParaRPr lang="en-US" sz="850" dirty="0"/>
          </a:p>
        </p:txBody>
      </p:sp>
      <p:sp>
        <p:nvSpPr>
          <p:cNvPr id="61" name="Text 58"/>
          <p:cNvSpPr/>
          <p:nvPr/>
        </p:nvSpPr>
        <p:spPr>
          <a:xfrm>
            <a:off x="5193792" y="3895344"/>
            <a:ext cx="34015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B5563"/>
                </a:solidFill>
              </a:rPr>
              <a:t>LOK crews can be mobilized to site quickly — reducing the gap between need and execution.</a:t>
            </a:r>
            <a:endParaRPr lang="en-US" sz="850" dirty="0"/>
          </a:p>
        </p:txBody>
      </p:sp>
      <p:sp>
        <p:nvSpPr>
          <p:cNvPr id="62" name="Text 59"/>
          <p:cNvSpPr/>
          <p:nvPr/>
        </p:nvSpPr>
        <p:spPr>
          <a:xfrm>
            <a:off x="5193792" y="4370832"/>
            <a:ext cx="34015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B5563"/>
                </a:solidFill>
              </a:rPr>
              <a:t>Trusted by OEM companies worldwide for more than two decades of consistent field performance.</a:t>
            </a:r>
            <a:endParaRPr lang="en-US" sz="850" dirty="0"/>
          </a:p>
        </p:txBody>
      </p:sp>
      <p:sp>
        <p:nvSpPr>
          <p:cNvPr id="63" name="Shape 60"/>
          <p:cNvSpPr/>
          <p:nvPr/>
        </p:nvSpPr>
        <p:spPr>
          <a:xfrm>
            <a:off x="0" y="4873752"/>
            <a:ext cx="9144000" cy="274320"/>
          </a:xfrm>
          <a:prstGeom prst="rect">
            <a:avLst/>
          </a:prstGeom>
          <a:solidFill>
            <a:srgbClr val="EEF3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4" name="Text 61"/>
          <p:cNvSpPr/>
          <p:nvPr/>
        </p:nvSpPr>
        <p:spPr>
          <a:xfrm>
            <a:off x="457200" y="4892040"/>
            <a:ext cx="7772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8A9BB0"/>
                </a:solidFill>
              </a:rPr>
              <a:t>LOK Energy Services Inc.  ·  lokenergy.com  ·  charles@lokenergy.com  ·  +1 (832) 781-1644</a:t>
            </a:r>
            <a:endParaRPr lang="en-US" sz="800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18895F19-89A0-38A4-DB85-EFFB3F6E9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1047" y="78427"/>
            <a:ext cx="11500103" cy="646880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20"/>
              </a:srgbClr>
            </a:outerShdw>
          </a:effectLst>
        </p:spPr>
      </p:pic>
      <p:sp>
        <p:nvSpPr>
          <p:cNvPr id="4" name="Terminator 3">
            <a:hlinkClick r:id="rId4"/>
            <a:extLst>
              <a:ext uri="{FF2B5EF4-FFF2-40B4-BE49-F238E27FC236}">
                <a16:creationId xmlns:a16="http://schemas.microsoft.com/office/drawing/2014/main" id="{83666F58-75E7-FFFF-A9A7-B94C2A1AD860}"/>
              </a:ext>
            </a:extLst>
          </p:cNvPr>
          <p:cNvSpPr/>
          <p:nvPr/>
        </p:nvSpPr>
        <p:spPr>
          <a:xfrm>
            <a:off x="6066328" y="280146"/>
            <a:ext cx="1590040" cy="367792"/>
          </a:xfrm>
          <a:prstGeom prst="flowChartTerminator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6D6A1C4-2059-FC70-9241-062669619B5C}"/>
              </a:ext>
            </a:extLst>
          </p:cNvPr>
          <p:cNvSpPr txBox="1"/>
          <p:nvPr/>
        </p:nvSpPr>
        <p:spPr>
          <a:xfrm>
            <a:off x="6278672" y="342615"/>
            <a:ext cx="1403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hlinkClick r:id="rId4"/>
              </a:rPr>
              <a:t>TECHNICAL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>
                <a:solidFill>
                  <a:schemeClr val="bg1"/>
                </a:solidFill>
                <a:hlinkClick r:id="rId4"/>
              </a:rPr>
              <a:t>BRIEF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A4C6239-5A06-4031-E109-013A143B7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1439" y="-32004"/>
            <a:ext cx="1453895" cy="96926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5A66AB2-D11A-0716-05FE-53F594542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10" y="4347463"/>
            <a:ext cx="1194055" cy="7960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2046</Words>
  <Application>Microsoft Macintosh PowerPoint</Application>
  <PresentationFormat>On-screen Show (16:9)</PresentationFormat>
  <Paragraphs>286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Futura Medium</vt:lpstr>
      <vt:lpstr>Krungthep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 Energy Services — Capabilities Deck</dc:title>
  <dc:subject>PptxGenJS Presentation</dc:subject>
  <dc:creator>PptxGenJS</dc:creator>
  <cp:lastModifiedBy>Dan  Barretto</cp:lastModifiedBy>
  <cp:revision>8</cp:revision>
  <dcterms:created xsi:type="dcterms:W3CDTF">2026-04-10T16:59:54Z</dcterms:created>
  <dcterms:modified xsi:type="dcterms:W3CDTF">2026-05-22T19:38:47Z</dcterms:modified>
</cp:coreProperties>
</file>