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0"/>
    <p:restoredTop sz="94610"/>
  </p:normalViewPr>
  <p:slideViewPr>
    <p:cSldViewPr snapToGrid="0" snapToObjects="1">
      <p:cViewPr varScale="1">
        <p:scale>
          <a:sx n="131" d="100"/>
          <a:sy n="131"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5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LOK-Energy-Services-Capabilities%20%20FINAL%20DRAFT%202-%20%20Repaired.pptx"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LOK-Energy-Services-Capabilities%20%20FINAL%20DRAFT%202-%20%20Repaired.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LOK-Energy-Services-Capabilities%20%20FINAL%20DRAFT%202-%20%20Repaired.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LOK-Energy-Services-Capabilities%20%20FINAL%20DRAFT%202-%20%20Repaired.ppt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LOK-Energy-Services-Capabilities%20%20FINAL%20DRAFT%202-%20%20Repaired.ppt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LOK-Energy-Services-Capabilities%20%20FINAL%20DRAFT%202-%20%20Repaired.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64008"/>
          </a:xfrm>
          <a:prstGeom prst="rect">
            <a:avLst/>
          </a:prstGeom>
          <a:solidFill>
            <a:srgbClr val="0057B8"/>
          </a:solidFill>
          <a:ln w="12700">
            <a:solidFill>
              <a:srgbClr val="0057B8"/>
            </a:solidFill>
            <a:prstDash val="solid"/>
          </a:ln>
        </p:spPr>
        <p:txBody>
          <a:bodyPr/>
          <a:lstStyle/>
          <a:p>
            <a:endParaRPr lang="en-US"/>
          </a:p>
        </p:txBody>
      </p:sp>
      <p:pic>
        <p:nvPicPr>
          <p:cNvPr id="3" name="Image 0" descr="preencoded.png"/>
          <p:cNvPicPr>
            <a:picLocks noChangeAspect="1"/>
          </p:cNvPicPr>
          <p:nvPr/>
        </p:nvPicPr>
        <p:blipFill>
          <a:blip r:embed="rId3"/>
          <a:srcRect/>
          <a:stretch/>
        </p:blipFill>
        <p:spPr>
          <a:xfrm>
            <a:off x="457200" y="301752"/>
            <a:ext cx="1984549" cy="880540"/>
          </a:xfrm>
          <a:prstGeom prst="rect">
            <a:avLst/>
          </a:prstGeom>
        </p:spPr>
      </p:pic>
      <p:sp>
        <p:nvSpPr>
          <p:cNvPr id="4" name="Shape 1"/>
          <p:cNvSpPr/>
          <p:nvPr/>
        </p:nvSpPr>
        <p:spPr>
          <a:xfrm>
            <a:off x="457200" y="1737360"/>
            <a:ext cx="8229600" cy="36576"/>
          </a:xfrm>
          <a:prstGeom prst="rect">
            <a:avLst/>
          </a:prstGeom>
          <a:solidFill>
            <a:srgbClr val="0057B8"/>
          </a:solidFill>
          <a:ln w="12700">
            <a:solidFill>
              <a:srgbClr val="0057B8"/>
            </a:solidFill>
            <a:prstDash val="solid"/>
          </a:ln>
        </p:spPr>
        <p:txBody>
          <a:bodyPr/>
          <a:lstStyle/>
          <a:p>
            <a:endParaRPr lang="en-US"/>
          </a:p>
        </p:txBody>
      </p:sp>
      <p:sp>
        <p:nvSpPr>
          <p:cNvPr id="5" name="Text 2"/>
          <p:cNvSpPr/>
          <p:nvPr/>
        </p:nvSpPr>
        <p:spPr>
          <a:xfrm>
            <a:off x="457200" y="1828800"/>
            <a:ext cx="8229600" cy="685800"/>
          </a:xfrm>
          <a:prstGeom prst="rect">
            <a:avLst/>
          </a:prstGeom>
          <a:noFill/>
          <a:ln/>
        </p:spPr>
        <p:txBody>
          <a:bodyPr wrap="square" lIns="0" tIns="0" rIns="0" bIns="0" rtlCol="0" anchor="ctr"/>
          <a:lstStyle/>
          <a:p>
            <a:pPr marL="0" indent="0">
              <a:buNone/>
            </a:pPr>
            <a:r>
              <a:rPr lang="en-US" sz="4000" b="1" dirty="0">
                <a:solidFill>
                  <a:srgbClr val="FFFFFF"/>
                </a:solidFill>
                <a:latin typeface="Trebuchet MS" pitchFamily="34" charset="0"/>
                <a:ea typeface="Trebuchet MS" pitchFamily="34" charset="-122"/>
                <a:cs typeface="Trebuchet MS" pitchFamily="34" charset="-120"/>
              </a:rPr>
              <a:t>Technical Brief</a:t>
            </a:r>
            <a:endParaRPr lang="en-US" sz="4000" dirty="0"/>
          </a:p>
        </p:txBody>
      </p:sp>
      <p:sp>
        <p:nvSpPr>
          <p:cNvPr id="6" name="Text 3"/>
          <p:cNvSpPr/>
          <p:nvPr/>
        </p:nvSpPr>
        <p:spPr>
          <a:xfrm>
            <a:off x="457200" y="2514600"/>
            <a:ext cx="8229600" cy="457200"/>
          </a:xfrm>
          <a:prstGeom prst="rect">
            <a:avLst/>
          </a:prstGeom>
          <a:noFill/>
          <a:ln/>
        </p:spPr>
        <p:txBody>
          <a:bodyPr wrap="square" lIns="0" tIns="0" rIns="0" bIns="0" rtlCol="0" anchor="ctr"/>
          <a:lstStyle/>
          <a:p>
            <a:pPr marL="0" indent="0">
              <a:buNone/>
            </a:pPr>
            <a:r>
              <a:rPr lang="en-US" sz="1500" dirty="0">
                <a:solidFill>
                  <a:srgbClr val="A0B8D8"/>
                </a:solidFill>
                <a:latin typeface="Calibri" pitchFamily="34" charset="0"/>
                <a:ea typeface="Calibri" pitchFamily="34" charset="-122"/>
                <a:cs typeface="Calibri" pitchFamily="34" charset="-120"/>
              </a:rPr>
              <a:t>Chemical Cleaning  ·  Lube &amp; Hot Oil Flushing  ·  Nitrogen Services  ·  Qualified Personnel</a:t>
            </a:r>
            <a:endParaRPr lang="en-US" sz="1500" dirty="0"/>
          </a:p>
        </p:txBody>
      </p:sp>
      <p:sp>
        <p:nvSpPr>
          <p:cNvPr id="7" name="Shape 4"/>
          <p:cNvSpPr/>
          <p:nvPr/>
        </p:nvSpPr>
        <p:spPr>
          <a:xfrm>
            <a:off x="457200" y="3108960"/>
            <a:ext cx="2606040" cy="438912"/>
          </a:xfrm>
          <a:prstGeom prst="rect">
            <a:avLst/>
          </a:prstGeom>
          <a:noFill/>
          <a:ln w="12700">
            <a:solidFill>
              <a:srgbClr val="0057B8"/>
            </a:solidFill>
            <a:prstDash val="solid"/>
          </a:ln>
        </p:spPr>
        <p:txBody>
          <a:bodyPr/>
          <a:lstStyle/>
          <a:p>
            <a:endParaRPr lang="en-US">
              <a:ln>
                <a:solidFill>
                  <a:schemeClr val="bg1"/>
                </a:solidFill>
              </a:ln>
              <a:noFill/>
            </a:endParaRPr>
          </a:p>
        </p:txBody>
      </p:sp>
      <p:sp>
        <p:nvSpPr>
          <p:cNvPr id="8" name="Text 5"/>
          <p:cNvSpPr/>
          <p:nvPr/>
        </p:nvSpPr>
        <p:spPr>
          <a:xfrm>
            <a:off x="457200" y="3108960"/>
            <a:ext cx="2606040" cy="438912"/>
          </a:xfrm>
          <a:prstGeom prst="rect">
            <a:avLst/>
          </a:prstGeom>
          <a:solidFill>
            <a:srgbClr val="00B0F0"/>
          </a:solid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Chemical Cleaning</a:t>
            </a:r>
            <a:endParaRPr lang="en-US" sz="1200" dirty="0"/>
          </a:p>
        </p:txBody>
      </p:sp>
      <p:sp>
        <p:nvSpPr>
          <p:cNvPr id="9" name="Shape 6"/>
          <p:cNvSpPr/>
          <p:nvPr/>
        </p:nvSpPr>
        <p:spPr>
          <a:xfrm>
            <a:off x="3291840" y="3108960"/>
            <a:ext cx="2606040" cy="438912"/>
          </a:xfrm>
          <a:prstGeom prst="rect">
            <a:avLst/>
          </a:prstGeom>
          <a:solidFill>
            <a:srgbClr val="16243A"/>
          </a:solidFill>
          <a:ln w="12700">
            <a:solidFill>
              <a:srgbClr val="0057B8"/>
            </a:solidFill>
            <a:prstDash val="solid"/>
          </a:ln>
        </p:spPr>
        <p:txBody>
          <a:bodyPr/>
          <a:lstStyle/>
          <a:p>
            <a:endParaRPr lang="en-US"/>
          </a:p>
        </p:txBody>
      </p:sp>
      <p:sp>
        <p:nvSpPr>
          <p:cNvPr id="10" name="Text 7"/>
          <p:cNvSpPr/>
          <p:nvPr/>
        </p:nvSpPr>
        <p:spPr>
          <a:xfrm>
            <a:off x="3291840" y="3108960"/>
            <a:ext cx="2606040" cy="438912"/>
          </a:xfrm>
          <a:prstGeom prst="rect">
            <a:avLst/>
          </a:prstGeom>
          <a:solidFill>
            <a:srgbClr val="00B0F0"/>
          </a:solid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Lube &amp; Hot Oil Flushing</a:t>
            </a:r>
            <a:endParaRPr lang="en-US" sz="1200" dirty="0"/>
          </a:p>
        </p:txBody>
      </p:sp>
      <p:sp>
        <p:nvSpPr>
          <p:cNvPr id="11" name="Shape 8"/>
          <p:cNvSpPr/>
          <p:nvPr/>
        </p:nvSpPr>
        <p:spPr>
          <a:xfrm>
            <a:off x="6126480" y="3108960"/>
            <a:ext cx="2606040" cy="438912"/>
          </a:xfrm>
          <a:prstGeom prst="rect">
            <a:avLst/>
          </a:prstGeom>
          <a:solidFill>
            <a:srgbClr val="00B0F0"/>
          </a:solidFill>
          <a:ln w="12700">
            <a:solidFill>
              <a:srgbClr val="0057B8"/>
            </a:solidFill>
            <a:prstDash val="solid"/>
          </a:ln>
        </p:spPr>
        <p:txBody>
          <a:bodyPr/>
          <a:lstStyle/>
          <a:p>
            <a:endParaRPr lang="en-US"/>
          </a:p>
        </p:txBody>
      </p:sp>
      <p:sp>
        <p:nvSpPr>
          <p:cNvPr id="12" name="Text 9"/>
          <p:cNvSpPr/>
          <p:nvPr/>
        </p:nvSpPr>
        <p:spPr>
          <a:xfrm>
            <a:off x="6126480" y="3108960"/>
            <a:ext cx="2606040" cy="438912"/>
          </a:xfrm>
          <a:prstGeom prst="rect">
            <a:avLst/>
          </a:prstGeom>
          <a:no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Nitrogen Services</a:t>
            </a:r>
            <a:endParaRPr lang="en-US" sz="1200" dirty="0"/>
          </a:p>
        </p:txBody>
      </p:sp>
      <p:sp>
        <p:nvSpPr>
          <p:cNvPr id="13" name="Text 10"/>
          <p:cNvSpPr/>
          <p:nvPr/>
        </p:nvSpPr>
        <p:spPr>
          <a:xfrm>
            <a:off x="457200" y="3794760"/>
            <a:ext cx="8229600" cy="365760"/>
          </a:xfrm>
          <a:prstGeom prst="rect">
            <a:avLst/>
          </a:prstGeom>
          <a:noFill/>
          <a:ln/>
        </p:spPr>
        <p:txBody>
          <a:bodyPr wrap="square" lIns="0" tIns="0" rIns="0" bIns="0" rtlCol="0" anchor="ctr"/>
          <a:lstStyle/>
          <a:p>
            <a:pPr marL="0" indent="0">
              <a:buNone/>
            </a:pPr>
            <a:r>
              <a:rPr lang="en-US" sz="1300" i="1" dirty="0">
                <a:solidFill>
                  <a:schemeClr val="accent5">
                    <a:lumMod val="20000"/>
                    <a:lumOff val="80000"/>
                  </a:schemeClr>
                </a:solidFill>
                <a:latin typeface="Calibri" pitchFamily="34" charset="0"/>
                <a:ea typeface="Calibri" pitchFamily="34" charset="-122"/>
                <a:cs typeface="Calibri" pitchFamily="34" charset="-120"/>
              </a:rPr>
              <a:t>Engineering-grade execution backed by certified field personnel</a:t>
            </a:r>
            <a:endParaRPr lang="en-US" sz="1300" dirty="0">
              <a:solidFill>
                <a:schemeClr val="accent5">
                  <a:lumMod val="20000"/>
                  <a:lumOff val="80000"/>
                </a:schemeClr>
              </a:solidFill>
            </a:endParaRPr>
          </a:p>
        </p:txBody>
      </p:sp>
      <p:sp>
        <p:nvSpPr>
          <p:cNvPr id="14" name="Shape 11"/>
          <p:cNvSpPr/>
          <p:nvPr/>
        </p:nvSpPr>
        <p:spPr>
          <a:xfrm>
            <a:off x="0" y="4800600"/>
            <a:ext cx="9144000" cy="342900"/>
          </a:xfrm>
          <a:prstGeom prst="rect">
            <a:avLst/>
          </a:prstGeom>
          <a:solidFill>
            <a:srgbClr val="060E18"/>
          </a:solidFill>
          <a:ln w="12700">
            <a:solidFill>
              <a:srgbClr val="060E18"/>
            </a:solidFill>
            <a:prstDash val="solid"/>
          </a:ln>
        </p:spPr>
        <p:txBody>
          <a:bodyPr/>
          <a:lstStyle/>
          <a:p>
            <a:endParaRPr lang="en-US"/>
          </a:p>
        </p:txBody>
      </p:sp>
      <p:sp>
        <p:nvSpPr>
          <p:cNvPr id="15" name="Text 12"/>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4A6080"/>
                </a:solidFill>
                <a:latin typeface="Calibri" pitchFamily="34" charset="0"/>
                <a:ea typeface="Calibri" pitchFamily="34" charset="-122"/>
                <a:cs typeface="Calibri" pitchFamily="34" charset="-120"/>
              </a:rPr>
              <a:t>LOK Energy Services Inc.  ·  lokenergy.com  ·  Houston, TX  ·  Calgary, AB</a:t>
            </a:r>
            <a:endParaRPr lang="en-US" sz="900" dirty="0"/>
          </a:p>
        </p:txBody>
      </p:sp>
      <p:pic>
        <p:nvPicPr>
          <p:cNvPr id="22" name="Picture 21">
            <a:extLst>
              <a:ext uri="{FF2B5EF4-FFF2-40B4-BE49-F238E27FC236}">
                <a16:creationId xmlns:a16="http://schemas.microsoft.com/office/drawing/2014/main" id="{B87D89AD-3840-8F5D-8914-214C578C8980}"/>
              </a:ext>
            </a:extLst>
          </p:cNvPr>
          <p:cNvPicPr>
            <a:picLocks noChangeAspect="1"/>
          </p:cNvPicPr>
          <p:nvPr/>
        </p:nvPicPr>
        <p:blipFill>
          <a:blip r:embed="rId4"/>
          <a:stretch>
            <a:fillRect/>
          </a:stretch>
        </p:blipFill>
        <p:spPr>
          <a:xfrm>
            <a:off x="1949379" y="1069526"/>
            <a:ext cx="567250" cy="567250"/>
          </a:xfrm>
          <a:prstGeom prst="rect">
            <a:avLst/>
          </a:prstGeom>
        </p:spPr>
      </p:pic>
      <p:sp>
        <p:nvSpPr>
          <p:cNvPr id="18" name="Terminator 17">
            <a:hlinkClick r:id="rId5"/>
            <a:extLst>
              <a:ext uri="{FF2B5EF4-FFF2-40B4-BE49-F238E27FC236}">
                <a16:creationId xmlns:a16="http://schemas.microsoft.com/office/drawing/2014/main" id="{BF08224D-A047-EC96-B2E5-D0A52C70242A}"/>
              </a:ext>
            </a:extLst>
          </p:cNvPr>
          <p:cNvSpPr/>
          <p:nvPr/>
        </p:nvSpPr>
        <p:spPr>
          <a:xfrm>
            <a:off x="7289564" y="4430268"/>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A7FF10-CD8F-8634-91BA-E71EC51BA345}"/>
              </a:ext>
            </a:extLst>
          </p:cNvPr>
          <p:cNvSpPr txBox="1"/>
          <p:nvPr/>
        </p:nvSpPr>
        <p:spPr>
          <a:xfrm>
            <a:off x="7429500" y="4474760"/>
            <a:ext cx="985652" cy="253916"/>
          </a:xfrm>
          <a:prstGeom prst="rect">
            <a:avLst/>
          </a:prstGeom>
          <a:noFill/>
        </p:spPr>
        <p:txBody>
          <a:bodyPr wrap="square" rtlCol="0">
            <a:spAutoFit/>
          </a:bodyPr>
          <a:lstStyle/>
          <a:p>
            <a:r>
              <a:rPr lang="en-US" sz="1050" dirty="0">
                <a:hlinkClick r:id="rId5"/>
              </a:rPr>
              <a:t>CAPABILITIES</a:t>
            </a:r>
            <a:endParaRPr 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QUALIFIED PERSONNEL  ·  TECHNICAL QUALIFICATIONS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TECHNICAL QUALIFICATIONS &amp; STANDARDS</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47472"/>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Beyond manual labor — validated competence at every level. LOK personnel are trained, certified, and continuously field-proven across Oil &amp; Gas, Power Generation, and Petrochemical environments.</a:t>
            </a:r>
            <a:endParaRPr lang="en-US" sz="1100" dirty="0"/>
          </a:p>
        </p:txBody>
      </p:sp>
      <p:sp>
        <p:nvSpPr>
          <p:cNvPr id="11" name="Shape 8"/>
          <p:cNvSpPr/>
          <p:nvPr/>
        </p:nvSpPr>
        <p:spPr>
          <a:xfrm>
            <a:off x="137160" y="1627632"/>
            <a:ext cx="4251960" cy="64008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27632"/>
            <a:ext cx="50292" cy="640080"/>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256032" y="1682496"/>
            <a:ext cx="4041648" cy="201168"/>
          </a:xfrm>
          <a:prstGeom prst="rect">
            <a:avLst/>
          </a:prstGeom>
          <a:noFill/>
          <a:ln/>
        </p:spPr>
        <p:txBody>
          <a:bodyPr wrap="square" lIns="0" tIns="0" rIns="0" bIns="0" rtlCol="0" anchor="t"/>
          <a:lstStyle/>
          <a:p>
            <a:pPr marL="0" indent="0">
              <a:buNone/>
            </a:pPr>
            <a:r>
              <a:rPr lang="en-US" sz="1100" b="1" dirty="0">
                <a:solidFill>
                  <a:srgbClr val="0D1B2A"/>
                </a:solidFill>
                <a:latin typeface="Trebuchet MS" pitchFamily="34" charset="0"/>
                <a:ea typeface="Trebuchet MS" pitchFamily="34" charset="-122"/>
                <a:cs typeface="Trebuchet MS" pitchFamily="34" charset="-120"/>
              </a:rPr>
              <a:t>20+ Years Experience</a:t>
            </a:r>
            <a:endParaRPr lang="en-US" sz="1100" dirty="0"/>
          </a:p>
        </p:txBody>
      </p:sp>
      <p:sp>
        <p:nvSpPr>
          <p:cNvPr id="14" name="Text 11"/>
          <p:cNvSpPr/>
          <p:nvPr/>
        </p:nvSpPr>
        <p:spPr>
          <a:xfrm>
            <a:off x="256032" y="1883664"/>
            <a:ext cx="4041648" cy="34747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Core team leads and supervisors carry over 20 years of industrial field experience — bringing OEM-level familiarity with turbines, compressors, pumps, and process systems.</a:t>
            </a:r>
            <a:endParaRPr lang="en-US" sz="950" dirty="0"/>
          </a:p>
        </p:txBody>
      </p:sp>
      <p:sp>
        <p:nvSpPr>
          <p:cNvPr id="15" name="Shape 12"/>
          <p:cNvSpPr/>
          <p:nvPr/>
        </p:nvSpPr>
        <p:spPr>
          <a:xfrm>
            <a:off x="137160" y="2340864"/>
            <a:ext cx="4251960" cy="64008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6" name="Shape 13"/>
          <p:cNvSpPr/>
          <p:nvPr/>
        </p:nvSpPr>
        <p:spPr>
          <a:xfrm>
            <a:off x="137160" y="2340864"/>
            <a:ext cx="50292" cy="640080"/>
          </a:xfrm>
          <a:prstGeom prst="rect">
            <a:avLst/>
          </a:prstGeom>
          <a:solidFill>
            <a:srgbClr val="0057B8"/>
          </a:solidFill>
          <a:ln w="12700">
            <a:solidFill>
              <a:srgbClr val="0057B8"/>
            </a:solidFill>
            <a:prstDash val="solid"/>
          </a:ln>
        </p:spPr>
        <p:txBody>
          <a:bodyPr/>
          <a:lstStyle/>
          <a:p>
            <a:endParaRPr lang="en-US"/>
          </a:p>
        </p:txBody>
      </p:sp>
      <p:sp>
        <p:nvSpPr>
          <p:cNvPr id="17" name="Text 14"/>
          <p:cNvSpPr/>
          <p:nvPr/>
        </p:nvSpPr>
        <p:spPr>
          <a:xfrm>
            <a:off x="256032" y="2395728"/>
            <a:ext cx="4041648" cy="201168"/>
          </a:xfrm>
          <a:prstGeom prst="rect">
            <a:avLst/>
          </a:prstGeom>
          <a:noFill/>
          <a:ln/>
        </p:spPr>
        <p:txBody>
          <a:bodyPr wrap="square" lIns="0" tIns="0" rIns="0" bIns="0" rtlCol="0" anchor="t"/>
          <a:lstStyle/>
          <a:p>
            <a:pPr marL="0" indent="0">
              <a:buNone/>
            </a:pPr>
            <a:r>
              <a:rPr lang="en-US" sz="1100" b="1" dirty="0">
                <a:solidFill>
                  <a:srgbClr val="0D1B2A"/>
                </a:solidFill>
                <a:latin typeface="Trebuchet MS" pitchFamily="34" charset="0"/>
                <a:ea typeface="Trebuchet MS" pitchFamily="34" charset="-122"/>
                <a:cs typeface="Trebuchet MS" pitchFamily="34" charset="-120"/>
              </a:rPr>
              <a:t>OEM Compliance</a:t>
            </a:r>
            <a:endParaRPr lang="en-US" sz="1100" dirty="0"/>
          </a:p>
        </p:txBody>
      </p:sp>
      <p:sp>
        <p:nvSpPr>
          <p:cNvPr id="18" name="Text 15"/>
          <p:cNvSpPr/>
          <p:nvPr/>
        </p:nvSpPr>
        <p:spPr>
          <a:xfrm>
            <a:off x="256032" y="2596896"/>
            <a:ext cx="4041648" cy="34747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All work is performed within OEM maintenance manuals and tolerance specifications — ensuring equipment warranties remain intact and post-service performance meets design ratings.</a:t>
            </a:r>
            <a:endParaRPr lang="en-US" sz="950" dirty="0"/>
          </a:p>
        </p:txBody>
      </p:sp>
      <p:sp>
        <p:nvSpPr>
          <p:cNvPr id="19" name="Shape 16"/>
          <p:cNvSpPr/>
          <p:nvPr/>
        </p:nvSpPr>
        <p:spPr>
          <a:xfrm>
            <a:off x="137160" y="3054096"/>
            <a:ext cx="4251960" cy="64008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0" name="Shape 17"/>
          <p:cNvSpPr/>
          <p:nvPr/>
        </p:nvSpPr>
        <p:spPr>
          <a:xfrm>
            <a:off x="137160" y="3054096"/>
            <a:ext cx="50292" cy="640080"/>
          </a:xfrm>
          <a:prstGeom prst="rect">
            <a:avLst/>
          </a:prstGeom>
          <a:solidFill>
            <a:srgbClr val="0057B8"/>
          </a:solidFill>
          <a:ln w="12700">
            <a:solidFill>
              <a:srgbClr val="0057B8"/>
            </a:solidFill>
            <a:prstDash val="solid"/>
          </a:ln>
        </p:spPr>
        <p:txBody>
          <a:bodyPr/>
          <a:lstStyle/>
          <a:p>
            <a:endParaRPr lang="en-US"/>
          </a:p>
        </p:txBody>
      </p:sp>
      <p:sp>
        <p:nvSpPr>
          <p:cNvPr id="21" name="Text 18"/>
          <p:cNvSpPr/>
          <p:nvPr/>
        </p:nvSpPr>
        <p:spPr>
          <a:xfrm>
            <a:off x="256032" y="3108960"/>
            <a:ext cx="4041648" cy="201168"/>
          </a:xfrm>
          <a:prstGeom prst="rect">
            <a:avLst/>
          </a:prstGeom>
          <a:noFill/>
          <a:ln/>
        </p:spPr>
        <p:txBody>
          <a:bodyPr wrap="square" lIns="0" tIns="0" rIns="0" bIns="0" rtlCol="0" anchor="t"/>
          <a:lstStyle/>
          <a:p>
            <a:pPr marL="0" indent="0">
              <a:buNone/>
            </a:pPr>
            <a:r>
              <a:rPr lang="en-US" sz="1100" b="1" dirty="0">
                <a:solidFill>
                  <a:srgbClr val="0D1B2A"/>
                </a:solidFill>
                <a:latin typeface="Trebuchet MS" pitchFamily="34" charset="0"/>
                <a:ea typeface="Trebuchet MS" pitchFamily="34" charset="-122"/>
                <a:cs typeface="Trebuchet MS" pitchFamily="34" charset="-120"/>
              </a:rPr>
              <a:t>Multi-Disciplinary Expertise</a:t>
            </a:r>
            <a:endParaRPr lang="en-US" sz="1100" dirty="0"/>
          </a:p>
        </p:txBody>
      </p:sp>
      <p:sp>
        <p:nvSpPr>
          <p:cNvPr id="22" name="Text 19"/>
          <p:cNvSpPr/>
          <p:nvPr/>
        </p:nvSpPr>
        <p:spPr>
          <a:xfrm>
            <a:off x="256032" y="3310128"/>
            <a:ext cx="4041648" cy="34747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Cross-training in NDT, thermal imaging, vibration analysis, and oil analysis allows field staff to provide real-time diagnostic feedback — not just execution.</a:t>
            </a:r>
            <a:endParaRPr lang="en-US" sz="950" dirty="0"/>
          </a:p>
        </p:txBody>
      </p:sp>
      <p:sp>
        <p:nvSpPr>
          <p:cNvPr id="23" name="Shape 20"/>
          <p:cNvSpPr/>
          <p:nvPr/>
        </p:nvSpPr>
        <p:spPr>
          <a:xfrm>
            <a:off x="137160" y="3767328"/>
            <a:ext cx="4251960" cy="64008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4" name="Shape 21"/>
          <p:cNvSpPr/>
          <p:nvPr/>
        </p:nvSpPr>
        <p:spPr>
          <a:xfrm>
            <a:off x="137160" y="3767328"/>
            <a:ext cx="50292" cy="640080"/>
          </a:xfrm>
          <a:prstGeom prst="rect">
            <a:avLst/>
          </a:prstGeom>
          <a:solidFill>
            <a:srgbClr val="0057B8"/>
          </a:solidFill>
          <a:ln w="12700">
            <a:solidFill>
              <a:srgbClr val="0057B8"/>
            </a:solidFill>
            <a:prstDash val="solid"/>
          </a:ln>
        </p:spPr>
        <p:txBody>
          <a:bodyPr/>
          <a:lstStyle/>
          <a:p>
            <a:endParaRPr lang="en-US"/>
          </a:p>
        </p:txBody>
      </p:sp>
      <p:sp>
        <p:nvSpPr>
          <p:cNvPr id="25" name="Text 22"/>
          <p:cNvSpPr/>
          <p:nvPr/>
        </p:nvSpPr>
        <p:spPr>
          <a:xfrm>
            <a:off x="256032" y="3822192"/>
            <a:ext cx="4041648" cy="201168"/>
          </a:xfrm>
          <a:prstGeom prst="rect">
            <a:avLst/>
          </a:prstGeom>
          <a:noFill/>
          <a:ln/>
        </p:spPr>
        <p:txBody>
          <a:bodyPr wrap="square" lIns="0" tIns="0" rIns="0" bIns="0" rtlCol="0" anchor="t"/>
          <a:lstStyle/>
          <a:p>
            <a:pPr marL="0" indent="0">
              <a:buNone/>
            </a:pPr>
            <a:r>
              <a:rPr lang="en-US" sz="1100" b="1" dirty="0">
                <a:solidFill>
                  <a:srgbClr val="0D1B2A"/>
                </a:solidFill>
                <a:latin typeface="Trebuchet MS" pitchFamily="34" charset="0"/>
                <a:ea typeface="Trebuchet MS" pitchFamily="34" charset="-122"/>
                <a:cs typeface="Trebuchet MS" pitchFamily="34" charset="-120"/>
              </a:rPr>
              <a:t>Red Seal &amp; Journeyman Certification</a:t>
            </a:r>
            <a:endParaRPr lang="en-US" sz="1100" dirty="0"/>
          </a:p>
        </p:txBody>
      </p:sp>
      <p:sp>
        <p:nvSpPr>
          <p:cNvPr id="26" name="Text 23"/>
          <p:cNvSpPr/>
          <p:nvPr/>
        </p:nvSpPr>
        <p:spPr>
          <a:xfrm>
            <a:off x="256032" y="4023360"/>
            <a:ext cx="4041648" cy="34747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Craft personnel are vetted against trade certifications including Red Seal (Canada), Journeyman, and AWS/ASME welding qualifications prior to deployment.</a:t>
            </a:r>
            <a:endParaRPr lang="en-US" sz="950" dirty="0"/>
          </a:p>
        </p:txBody>
      </p:sp>
      <p:sp>
        <p:nvSpPr>
          <p:cNvPr id="27" name="Shape 24"/>
          <p:cNvSpPr/>
          <p:nvPr/>
        </p:nvSpPr>
        <p:spPr>
          <a:xfrm>
            <a:off x="4663440" y="1627632"/>
            <a:ext cx="4297680" cy="310896"/>
          </a:xfrm>
          <a:prstGeom prst="rect">
            <a:avLst/>
          </a:prstGeom>
          <a:solidFill>
            <a:srgbClr val="0D1B2A"/>
          </a:solidFill>
          <a:ln w="12700">
            <a:solidFill>
              <a:srgbClr val="0D1B2A"/>
            </a:solidFill>
            <a:prstDash val="solid"/>
          </a:ln>
        </p:spPr>
        <p:txBody>
          <a:bodyPr/>
          <a:lstStyle/>
          <a:p>
            <a:endParaRPr lang="en-US"/>
          </a:p>
        </p:txBody>
      </p:sp>
      <p:sp>
        <p:nvSpPr>
          <p:cNvPr id="28" name="Text 25"/>
          <p:cNvSpPr/>
          <p:nvPr/>
        </p:nvSpPr>
        <p:spPr>
          <a:xfrm>
            <a:off x="4754880" y="1627632"/>
            <a:ext cx="4114800" cy="310896"/>
          </a:xfrm>
          <a:prstGeom prst="rect">
            <a:avLst/>
          </a:prstGeom>
          <a:noFill/>
          <a:ln/>
        </p:spPr>
        <p:txBody>
          <a:bodyPr wrap="square" lIns="0" tIns="0" rIns="0" bIns="0" rtlCol="0" anchor="ctr"/>
          <a:lstStyle/>
          <a:p>
            <a:pPr marL="0" indent="0">
              <a:buNone/>
            </a:pPr>
            <a:r>
              <a:rPr lang="en-US" sz="1000" b="1" kern="0" spc="100" dirty="0">
                <a:solidFill>
                  <a:srgbClr val="FFFFFF"/>
                </a:solidFill>
                <a:latin typeface="Trebuchet MS" pitchFamily="34" charset="0"/>
                <a:ea typeface="Trebuchet MS" pitchFamily="34" charset="-122"/>
                <a:cs typeface="Trebuchet MS" pitchFamily="34" charset="-120"/>
              </a:rPr>
              <a:t>SAFETY &amp; COMPLIANCE — READY TO WORK</a:t>
            </a:r>
            <a:endParaRPr lang="en-US" sz="1000" dirty="0"/>
          </a:p>
        </p:txBody>
      </p:sp>
      <p:sp>
        <p:nvSpPr>
          <p:cNvPr id="29" name="Shape 26"/>
          <p:cNvSpPr/>
          <p:nvPr/>
        </p:nvSpPr>
        <p:spPr>
          <a:xfrm>
            <a:off x="4663440" y="1993392"/>
            <a:ext cx="4297680" cy="484632"/>
          </a:xfrm>
          <a:prstGeom prst="rect">
            <a:avLst/>
          </a:prstGeom>
          <a:solidFill>
            <a:srgbClr val="D9E6F3"/>
          </a:solidFill>
          <a:ln w="12700">
            <a:solidFill>
              <a:srgbClr val="C8D8EC"/>
            </a:solidFill>
            <a:prstDash val="solid"/>
          </a:ln>
        </p:spPr>
        <p:txBody>
          <a:bodyPr/>
          <a:lstStyle/>
          <a:p>
            <a:endParaRPr lang="en-US"/>
          </a:p>
        </p:txBody>
      </p:sp>
      <p:sp>
        <p:nvSpPr>
          <p:cNvPr id="30" name="Text 27"/>
          <p:cNvSpPr/>
          <p:nvPr/>
        </p:nvSpPr>
        <p:spPr>
          <a:xfrm>
            <a:off x="4754880" y="2029968"/>
            <a:ext cx="4114800" cy="182880"/>
          </a:xfrm>
          <a:prstGeom prst="rect">
            <a:avLst/>
          </a:prstGeom>
          <a:noFill/>
          <a:ln/>
        </p:spPr>
        <p:txBody>
          <a:bodyPr wrap="square" lIns="0" tIns="0" rIns="0" bIns="0" rtlCol="0" anchor="t"/>
          <a:lstStyle/>
          <a:p>
            <a:pPr marL="0" indent="0">
              <a:buNone/>
            </a:pPr>
            <a:r>
              <a:rPr lang="en-US" sz="1000" b="1" dirty="0">
                <a:solidFill>
                  <a:srgbClr val="0057B8"/>
                </a:solidFill>
                <a:latin typeface="Calibri" pitchFamily="34" charset="0"/>
                <a:ea typeface="Calibri" pitchFamily="34" charset="-122"/>
                <a:cs typeface="Calibri" pitchFamily="34" charset="-120"/>
              </a:rPr>
              <a:t>LOTO / Lockout-Tagout</a:t>
            </a:r>
            <a:endParaRPr lang="en-US" sz="1000" dirty="0"/>
          </a:p>
        </p:txBody>
      </p:sp>
      <p:sp>
        <p:nvSpPr>
          <p:cNvPr id="31" name="Text 28"/>
          <p:cNvSpPr/>
          <p:nvPr/>
        </p:nvSpPr>
        <p:spPr>
          <a:xfrm>
            <a:off x="4754880" y="2212848"/>
            <a:ext cx="4114800" cy="237744"/>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Full certification in energy isolation procedures — a non-negotiable requirement for any chemical cleaning, flushing, or nitrogen service scope.</a:t>
            </a:r>
            <a:endParaRPr lang="en-US" sz="900" dirty="0"/>
          </a:p>
        </p:txBody>
      </p:sp>
      <p:sp>
        <p:nvSpPr>
          <p:cNvPr id="32" name="Shape 29"/>
          <p:cNvSpPr/>
          <p:nvPr/>
        </p:nvSpPr>
        <p:spPr>
          <a:xfrm>
            <a:off x="4663440" y="2532888"/>
            <a:ext cx="4297680" cy="484632"/>
          </a:xfrm>
          <a:prstGeom prst="rect">
            <a:avLst/>
          </a:prstGeom>
          <a:solidFill>
            <a:srgbClr val="FFFFFF"/>
          </a:solidFill>
          <a:ln w="12700">
            <a:solidFill>
              <a:srgbClr val="C8D8EC"/>
            </a:solidFill>
            <a:prstDash val="solid"/>
          </a:ln>
        </p:spPr>
        <p:txBody>
          <a:bodyPr/>
          <a:lstStyle/>
          <a:p>
            <a:endParaRPr lang="en-US"/>
          </a:p>
        </p:txBody>
      </p:sp>
      <p:sp>
        <p:nvSpPr>
          <p:cNvPr id="33" name="Text 30"/>
          <p:cNvSpPr/>
          <p:nvPr/>
        </p:nvSpPr>
        <p:spPr>
          <a:xfrm>
            <a:off x="4754880" y="2569464"/>
            <a:ext cx="4114800" cy="182880"/>
          </a:xfrm>
          <a:prstGeom prst="rect">
            <a:avLst/>
          </a:prstGeom>
          <a:noFill/>
          <a:ln/>
        </p:spPr>
        <p:txBody>
          <a:bodyPr wrap="square" lIns="0" tIns="0" rIns="0" bIns="0" rtlCol="0" anchor="t"/>
          <a:lstStyle/>
          <a:p>
            <a:pPr marL="0" indent="0">
              <a:buNone/>
            </a:pPr>
            <a:r>
              <a:rPr lang="en-US" sz="1000" b="1" dirty="0">
                <a:solidFill>
                  <a:srgbClr val="0057B8"/>
                </a:solidFill>
                <a:latin typeface="Calibri" pitchFamily="34" charset="0"/>
                <a:ea typeface="Calibri" pitchFamily="34" charset="-122"/>
                <a:cs typeface="Calibri" pitchFamily="34" charset="-120"/>
              </a:rPr>
              <a:t>Confined Space Entry &amp; Rescue</a:t>
            </a:r>
            <a:endParaRPr lang="en-US" sz="1000" dirty="0"/>
          </a:p>
        </p:txBody>
      </p:sp>
      <p:sp>
        <p:nvSpPr>
          <p:cNvPr id="34" name="Text 31"/>
          <p:cNvSpPr/>
          <p:nvPr/>
        </p:nvSpPr>
        <p:spPr>
          <a:xfrm>
            <a:off x="4754880" y="2752344"/>
            <a:ext cx="4114800" cy="237744"/>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All relevant personnel hold confined space entry and rescue certification — enabling safe execution in vessels, tanks, and enclosed piping systems.</a:t>
            </a:r>
            <a:endParaRPr lang="en-US" sz="900" dirty="0"/>
          </a:p>
        </p:txBody>
      </p:sp>
      <p:sp>
        <p:nvSpPr>
          <p:cNvPr id="35" name="Shape 32"/>
          <p:cNvSpPr/>
          <p:nvPr/>
        </p:nvSpPr>
        <p:spPr>
          <a:xfrm>
            <a:off x="4663440" y="3072384"/>
            <a:ext cx="4297680" cy="484632"/>
          </a:xfrm>
          <a:prstGeom prst="rect">
            <a:avLst/>
          </a:prstGeom>
          <a:solidFill>
            <a:srgbClr val="D9E6F3"/>
          </a:solidFill>
          <a:ln w="12700">
            <a:solidFill>
              <a:srgbClr val="C8D8EC"/>
            </a:solidFill>
            <a:prstDash val="solid"/>
          </a:ln>
        </p:spPr>
        <p:txBody>
          <a:bodyPr/>
          <a:lstStyle/>
          <a:p>
            <a:endParaRPr lang="en-US"/>
          </a:p>
        </p:txBody>
      </p:sp>
      <p:sp>
        <p:nvSpPr>
          <p:cNvPr id="36" name="Text 33"/>
          <p:cNvSpPr/>
          <p:nvPr/>
        </p:nvSpPr>
        <p:spPr>
          <a:xfrm>
            <a:off x="4754880" y="3108960"/>
            <a:ext cx="4114800" cy="182880"/>
          </a:xfrm>
          <a:prstGeom prst="rect">
            <a:avLst/>
          </a:prstGeom>
          <a:noFill/>
          <a:ln/>
        </p:spPr>
        <p:txBody>
          <a:bodyPr wrap="square" lIns="0" tIns="0" rIns="0" bIns="0" rtlCol="0" anchor="t"/>
          <a:lstStyle/>
          <a:p>
            <a:pPr marL="0" indent="0">
              <a:buNone/>
            </a:pPr>
            <a:r>
              <a:rPr lang="en-US" sz="1000" b="1" dirty="0">
                <a:solidFill>
                  <a:srgbClr val="0057B8"/>
                </a:solidFill>
                <a:latin typeface="Calibri" pitchFamily="34" charset="0"/>
                <a:ea typeface="Calibri" pitchFamily="34" charset="-122"/>
                <a:cs typeface="Calibri" pitchFamily="34" charset="-120"/>
              </a:rPr>
              <a:t>H2S Awareness</a:t>
            </a:r>
            <a:endParaRPr lang="en-US" sz="1000" dirty="0"/>
          </a:p>
        </p:txBody>
      </p:sp>
      <p:sp>
        <p:nvSpPr>
          <p:cNvPr id="37" name="Text 34"/>
          <p:cNvSpPr/>
          <p:nvPr/>
        </p:nvSpPr>
        <p:spPr>
          <a:xfrm>
            <a:off x="4754880" y="3291840"/>
            <a:ext cx="4114800" cy="237744"/>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Every crew member carries current H2S Alive or equivalent certification — ensuring safe operation in hydrocarbon-bearing and sour service environments.</a:t>
            </a:r>
            <a:endParaRPr lang="en-US" sz="900" dirty="0"/>
          </a:p>
        </p:txBody>
      </p:sp>
      <p:sp>
        <p:nvSpPr>
          <p:cNvPr id="38" name="Shape 35"/>
          <p:cNvSpPr/>
          <p:nvPr/>
        </p:nvSpPr>
        <p:spPr>
          <a:xfrm>
            <a:off x="4663440" y="3611880"/>
            <a:ext cx="4297680" cy="484632"/>
          </a:xfrm>
          <a:prstGeom prst="rect">
            <a:avLst/>
          </a:prstGeom>
          <a:solidFill>
            <a:srgbClr val="FFFFFF"/>
          </a:solidFill>
          <a:ln w="12700">
            <a:solidFill>
              <a:srgbClr val="C8D8EC"/>
            </a:solidFill>
            <a:prstDash val="solid"/>
          </a:ln>
        </p:spPr>
        <p:txBody>
          <a:bodyPr/>
          <a:lstStyle/>
          <a:p>
            <a:endParaRPr lang="en-US"/>
          </a:p>
        </p:txBody>
      </p:sp>
      <p:sp>
        <p:nvSpPr>
          <p:cNvPr id="39" name="Text 36"/>
          <p:cNvSpPr/>
          <p:nvPr/>
        </p:nvSpPr>
        <p:spPr>
          <a:xfrm>
            <a:off x="4754880" y="3648456"/>
            <a:ext cx="4114800" cy="182880"/>
          </a:xfrm>
          <a:prstGeom prst="rect">
            <a:avLst/>
          </a:prstGeom>
          <a:noFill/>
          <a:ln/>
        </p:spPr>
        <p:txBody>
          <a:bodyPr wrap="square" lIns="0" tIns="0" rIns="0" bIns="0" rtlCol="0" anchor="t"/>
          <a:lstStyle/>
          <a:p>
            <a:pPr marL="0" indent="0">
              <a:buNone/>
            </a:pPr>
            <a:r>
              <a:rPr lang="en-US" sz="1000" b="1" dirty="0">
                <a:solidFill>
                  <a:srgbClr val="0057B8"/>
                </a:solidFill>
                <a:latin typeface="Calibri" pitchFamily="34" charset="0"/>
                <a:ea typeface="Calibri" pitchFamily="34" charset="-122"/>
                <a:cs typeface="Calibri" pitchFamily="34" charset="-120"/>
              </a:rPr>
              <a:t>Cryogenic Safety</a:t>
            </a:r>
            <a:endParaRPr lang="en-US" sz="1000" dirty="0"/>
          </a:p>
        </p:txBody>
      </p:sp>
      <p:sp>
        <p:nvSpPr>
          <p:cNvPr id="40" name="Text 37"/>
          <p:cNvSpPr/>
          <p:nvPr/>
        </p:nvSpPr>
        <p:spPr>
          <a:xfrm>
            <a:off x="4754880" y="3831336"/>
            <a:ext cx="4114800" cy="237744"/>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Nitrogen field operators are trained in cryogenic liquid handling, personal protective equipment requirements, and emergency response for LIN spills and pressure events.</a:t>
            </a:r>
            <a:endParaRPr lang="en-US" sz="900" dirty="0"/>
          </a:p>
        </p:txBody>
      </p:sp>
      <p:sp>
        <p:nvSpPr>
          <p:cNvPr id="41" name="Shape 38"/>
          <p:cNvSpPr/>
          <p:nvPr/>
        </p:nvSpPr>
        <p:spPr>
          <a:xfrm>
            <a:off x="4663440" y="4151376"/>
            <a:ext cx="4297680" cy="484632"/>
          </a:xfrm>
          <a:prstGeom prst="rect">
            <a:avLst/>
          </a:prstGeom>
          <a:solidFill>
            <a:srgbClr val="D9E6F3"/>
          </a:solidFill>
          <a:ln w="12700">
            <a:solidFill>
              <a:srgbClr val="C8D8EC"/>
            </a:solidFill>
            <a:prstDash val="solid"/>
          </a:ln>
        </p:spPr>
        <p:txBody>
          <a:bodyPr/>
          <a:lstStyle/>
          <a:p>
            <a:endParaRPr lang="en-US"/>
          </a:p>
        </p:txBody>
      </p:sp>
      <p:sp>
        <p:nvSpPr>
          <p:cNvPr id="42" name="Text 39"/>
          <p:cNvSpPr/>
          <p:nvPr/>
        </p:nvSpPr>
        <p:spPr>
          <a:xfrm>
            <a:off x="4754880" y="4187952"/>
            <a:ext cx="4114800" cy="182880"/>
          </a:xfrm>
          <a:prstGeom prst="rect">
            <a:avLst/>
          </a:prstGeom>
          <a:noFill/>
          <a:ln/>
        </p:spPr>
        <p:txBody>
          <a:bodyPr wrap="square" lIns="0" tIns="0" rIns="0" bIns="0" rtlCol="0" anchor="t"/>
          <a:lstStyle/>
          <a:p>
            <a:pPr marL="0" indent="0">
              <a:buNone/>
            </a:pPr>
            <a:r>
              <a:rPr lang="en-US" sz="1000" b="1" dirty="0">
                <a:solidFill>
                  <a:srgbClr val="0057B8"/>
                </a:solidFill>
                <a:latin typeface="Calibri" pitchFamily="34" charset="0"/>
                <a:ea typeface="Calibri" pitchFamily="34" charset="-122"/>
                <a:cs typeface="Calibri" pitchFamily="34" charset="-120"/>
              </a:rPr>
              <a:t>Permit Leadership</a:t>
            </a:r>
            <a:endParaRPr lang="en-US" sz="1000" dirty="0"/>
          </a:p>
        </p:txBody>
      </p:sp>
      <p:sp>
        <p:nvSpPr>
          <p:cNvPr id="43" name="Text 40"/>
          <p:cNvSpPr/>
          <p:nvPr/>
        </p:nvSpPr>
        <p:spPr>
          <a:xfrm>
            <a:off x="4754880" y="4347972"/>
            <a:ext cx="4251960" cy="310896"/>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Supervisors act as the primary interface for site-specific permit requirements — ensuring every JSA is technically accurate and every hot-work permit is properly managed.</a:t>
            </a:r>
            <a:endParaRPr lang="en-US" sz="900" dirty="0"/>
          </a:p>
        </p:txBody>
      </p:sp>
      <p:pic>
        <p:nvPicPr>
          <p:cNvPr id="44" name="Image 0" descr="preencoded.png">
            <a:extLst>
              <a:ext uri="{FF2B5EF4-FFF2-40B4-BE49-F238E27FC236}">
                <a16:creationId xmlns:a16="http://schemas.microsoft.com/office/drawing/2014/main" id="{F573E1F9-18F6-E60B-4FBC-7770D092DA51}"/>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A1BC9676-AFD1-6576-CD27-DA4FE0F5CA64}"/>
              </a:ext>
            </a:extLst>
          </p:cNvPr>
          <p:cNvSpPr/>
          <p:nvPr/>
        </p:nvSpPr>
        <p:spPr>
          <a:xfrm>
            <a:off x="6271092" y="144018"/>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8282CB2-83CB-90D8-0711-5CBF9DED0E24}"/>
              </a:ext>
            </a:extLst>
          </p:cNvPr>
          <p:cNvSpPr txBox="1"/>
          <p:nvPr/>
        </p:nvSpPr>
        <p:spPr>
          <a:xfrm>
            <a:off x="6423472" y="178931"/>
            <a:ext cx="985652" cy="253916"/>
          </a:xfrm>
          <a:prstGeom prst="rect">
            <a:avLst/>
          </a:prstGeom>
          <a:noFill/>
        </p:spPr>
        <p:txBody>
          <a:bodyPr wrap="square" rtlCol="0">
            <a:spAutoFit/>
          </a:bodyPr>
          <a:lstStyle/>
          <a:p>
            <a:r>
              <a:rPr lang="en-US" sz="1050" dirty="0"/>
              <a:t>CAPABILITIES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QUALIFIED PERSONNEL  ·  QUALITY CONTROL MODEL</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THE LOK SIX-STAGE QUALITY CONTROL MODEL</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65760"/>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Every LOK deployment — chemical cleaning, nitrogen services, or lube oil flushing — is governed by a standardized six-stage quality control model that ensures consistency, accountability, and documented results.</a:t>
            </a:r>
            <a:endParaRPr lang="en-US" sz="1100" dirty="0"/>
          </a:p>
        </p:txBody>
      </p:sp>
      <p:sp>
        <p:nvSpPr>
          <p:cNvPr id="11" name="Shape 8"/>
          <p:cNvSpPr/>
          <p:nvPr/>
        </p:nvSpPr>
        <p:spPr>
          <a:xfrm>
            <a:off x="1371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1371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01</a:t>
            </a:r>
            <a:endParaRPr lang="en-US" sz="1500" dirty="0"/>
          </a:p>
        </p:txBody>
      </p:sp>
      <p:sp>
        <p:nvSpPr>
          <p:cNvPr id="14" name="Text 11"/>
          <p:cNvSpPr/>
          <p:nvPr/>
        </p:nvSpPr>
        <p:spPr>
          <a:xfrm>
            <a:off x="5943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Selection</a:t>
            </a:r>
            <a:endParaRPr lang="en-US" sz="1150" dirty="0"/>
          </a:p>
        </p:txBody>
      </p:sp>
      <p:sp>
        <p:nvSpPr>
          <p:cNvPr id="15" name="Text 12"/>
          <p:cNvSpPr/>
          <p:nvPr/>
        </p:nvSpPr>
        <p:spPr>
          <a:xfrm>
            <a:off x="5943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Personnel are vetted and selected based on specific trade certifications (Red Seal, Journeyman, AWS/ASME) and directly relevant field experience for the service scope being executed.</a:t>
            </a:r>
            <a:endParaRPr lang="en-US" sz="950" dirty="0"/>
          </a:p>
        </p:txBody>
      </p:sp>
      <p:sp>
        <p:nvSpPr>
          <p:cNvPr id="16" name="Shape 13"/>
          <p:cNvSpPr/>
          <p:nvPr/>
        </p:nvSpPr>
        <p:spPr>
          <a:xfrm>
            <a:off x="31089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7" name="Shape 14"/>
          <p:cNvSpPr/>
          <p:nvPr/>
        </p:nvSpPr>
        <p:spPr>
          <a:xfrm>
            <a:off x="31089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18" name="Text 15"/>
          <p:cNvSpPr/>
          <p:nvPr/>
        </p:nvSpPr>
        <p:spPr>
          <a:xfrm>
            <a:off x="31089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02</a:t>
            </a:r>
            <a:endParaRPr lang="en-US" sz="1500" dirty="0"/>
          </a:p>
        </p:txBody>
      </p:sp>
      <p:sp>
        <p:nvSpPr>
          <p:cNvPr id="19" name="Text 16"/>
          <p:cNvSpPr/>
          <p:nvPr/>
        </p:nvSpPr>
        <p:spPr>
          <a:xfrm>
            <a:off x="35661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Briefing</a:t>
            </a:r>
            <a:endParaRPr lang="en-US" sz="1150" dirty="0"/>
          </a:p>
        </p:txBody>
      </p:sp>
      <p:sp>
        <p:nvSpPr>
          <p:cNvPr id="20" name="Text 17"/>
          <p:cNvSpPr/>
          <p:nvPr/>
        </p:nvSpPr>
        <p:spPr>
          <a:xfrm>
            <a:off x="35661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Detailed review of P&amp;IDs (Piping &amp; Instrumentation Diagrams), scope of work, and site-specific safety requirements — ensuring every crew member understands the system before touching equipment.</a:t>
            </a:r>
            <a:endParaRPr lang="en-US" sz="950" dirty="0"/>
          </a:p>
        </p:txBody>
      </p:sp>
      <p:sp>
        <p:nvSpPr>
          <p:cNvPr id="21" name="Shape 18"/>
          <p:cNvSpPr/>
          <p:nvPr/>
        </p:nvSpPr>
        <p:spPr>
          <a:xfrm>
            <a:off x="60807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2" name="Shape 19"/>
          <p:cNvSpPr/>
          <p:nvPr/>
        </p:nvSpPr>
        <p:spPr>
          <a:xfrm>
            <a:off x="60807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23" name="Text 20"/>
          <p:cNvSpPr/>
          <p:nvPr/>
        </p:nvSpPr>
        <p:spPr>
          <a:xfrm>
            <a:off x="60807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03</a:t>
            </a:r>
            <a:endParaRPr lang="en-US" sz="1500" dirty="0"/>
          </a:p>
        </p:txBody>
      </p:sp>
      <p:sp>
        <p:nvSpPr>
          <p:cNvPr id="24" name="Text 21"/>
          <p:cNvSpPr/>
          <p:nvPr/>
        </p:nvSpPr>
        <p:spPr>
          <a:xfrm>
            <a:off x="65379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Execution</a:t>
            </a:r>
            <a:endParaRPr lang="en-US" sz="1150" dirty="0"/>
          </a:p>
        </p:txBody>
      </p:sp>
      <p:sp>
        <p:nvSpPr>
          <p:cNvPr id="25" name="Text 22"/>
          <p:cNvSpPr/>
          <p:nvPr/>
        </p:nvSpPr>
        <p:spPr>
          <a:xfrm>
            <a:off x="65379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Real-time monitoring of critical parameters — flow rates, pressures, temperatures, particle counts, and chemical concentrations — throughout the active service phase.</a:t>
            </a:r>
            <a:endParaRPr lang="en-US" sz="950" dirty="0"/>
          </a:p>
        </p:txBody>
      </p:sp>
      <p:sp>
        <p:nvSpPr>
          <p:cNvPr id="26" name="Shape 23"/>
          <p:cNvSpPr/>
          <p:nvPr/>
        </p:nvSpPr>
        <p:spPr>
          <a:xfrm>
            <a:off x="1371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7" name="Shape 24"/>
          <p:cNvSpPr/>
          <p:nvPr/>
        </p:nvSpPr>
        <p:spPr>
          <a:xfrm>
            <a:off x="1371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28" name="Text 25"/>
          <p:cNvSpPr/>
          <p:nvPr/>
        </p:nvSpPr>
        <p:spPr>
          <a:xfrm>
            <a:off x="1371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04</a:t>
            </a:r>
            <a:endParaRPr lang="en-US" sz="1500" dirty="0"/>
          </a:p>
        </p:txBody>
      </p:sp>
      <p:sp>
        <p:nvSpPr>
          <p:cNvPr id="29" name="Text 26"/>
          <p:cNvSpPr/>
          <p:nvPr/>
        </p:nvSpPr>
        <p:spPr>
          <a:xfrm>
            <a:off x="5943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Verification</a:t>
            </a:r>
            <a:endParaRPr lang="en-US" sz="1150" dirty="0"/>
          </a:p>
        </p:txBody>
      </p:sp>
      <p:sp>
        <p:nvSpPr>
          <p:cNvPr id="30" name="Text 27"/>
          <p:cNvSpPr/>
          <p:nvPr/>
        </p:nvSpPr>
        <p:spPr>
          <a:xfrm>
            <a:off x="5943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Objective cleanliness or performance verification using laser particle counters (for oil flushing), titration kits (for chemical cleaning), or pressure gauges (for nitrogen testing).</a:t>
            </a:r>
            <a:endParaRPr lang="en-US" sz="950" dirty="0"/>
          </a:p>
        </p:txBody>
      </p:sp>
      <p:sp>
        <p:nvSpPr>
          <p:cNvPr id="31" name="Shape 28"/>
          <p:cNvSpPr/>
          <p:nvPr/>
        </p:nvSpPr>
        <p:spPr>
          <a:xfrm>
            <a:off x="31089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2" name="Shape 29"/>
          <p:cNvSpPr/>
          <p:nvPr/>
        </p:nvSpPr>
        <p:spPr>
          <a:xfrm>
            <a:off x="31089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33" name="Text 30"/>
          <p:cNvSpPr/>
          <p:nvPr/>
        </p:nvSpPr>
        <p:spPr>
          <a:xfrm>
            <a:off x="31089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05</a:t>
            </a:r>
            <a:endParaRPr lang="en-US" sz="1500" dirty="0"/>
          </a:p>
        </p:txBody>
      </p:sp>
      <p:sp>
        <p:nvSpPr>
          <p:cNvPr id="34" name="Text 31"/>
          <p:cNvSpPr/>
          <p:nvPr/>
        </p:nvSpPr>
        <p:spPr>
          <a:xfrm>
            <a:off x="35661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Documentation</a:t>
            </a:r>
            <a:endParaRPr lang="en-US" sz="1150" dirty="0"/>
          </a:p>
        </p:txBody>
      </p:sp>
      <p:sp>
        <p:nvSpPr>
          <p:cNvPr id="35" name="Text 32"/>
          <p:cNvSpPr/>
          <p:nvPr/>
        </p:nvSpPr>
        <p:spPr>
          <a:xfrm>
            <a:off x="35661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Detailed reporting of all clearances, pressures, volumes, particle counts, and chemical parameters — providing the client with a complete, auditable record of work performed.</a:t>
            </a:r>
            <a:endParaRPr lang="en-US" sz="950" dirty="0"/>
          </a:p>
        </p:txBody>
      </p:sp>
      <p:sp>
        <p:nvSpPr>
          <p:cNvPr id="36" name="Shape 33"/>
          <p:cNvSpPr/>
          <p:nvPr/>
        </p:nvSpPr>
        <p:spPr>
          <a:xfrm>
            <a:off x="60807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7" name="Shape 34"/>
          <p:cNvSpPr/>
          <p:nvPr/>
        </p:nvSpPr>
        <p:spPr>
          <a:xfrm>
            <a:off x="60807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38" name="Text 35"/>
          <p:cNvSpPr/>
          <p:nvPr/>
        </p:nvSpPr>
        <p:spPr>
          <a:xfrm>
            <a:off x="60807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06</a:t>
            </a:r>
            <a:endParaRPr lang="en-US" sz="1500" dirty="0"/>
          </a:p>
        </p:txBody>
      </p:sp>
      <p:sp>
        <p:nvSpPr>
          <p:cNvPr id="39" name="Text 36"/>
          <p:cNvSpPr/>
          <p:nvPr/>
        </p:nvSpPr>
        <p:spPr>
          <a:xfrm>
            <a:off x="65379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Demobilization</a:t>
            </a:r>
            <a:endParaRPr lang="en-US" sz="1150" dirty="0"/>
          </a:p>
        </p:txBody>
      </p:sp>
      <p:sp>
        <p:nvSpPr>
          <p:cNvPr id="40" name="Text 37"/>
          <p:cNvSpPr/>
          <p:nvPr/>
        </p:nvSpPr>
        <p:spPr>
          <a:xfrm>
            <a:off x="65379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Safe and complete restoration of the site to operational status — including removal of all temporary equipment, reinstatement of isolation points, and final system handover to operations.</a:t>
            </a:r>
            <a:endParaRPr lang="en-US" sz="950" dirty="0"/>
          </a:p>
        </p:txBody>
      </p:sp>
      <p:pic>
        <p:nvPicPr>
          <p:cNvPr id="41" name="Image 0" descr="preencoded.png">
            <a:extLst>
              <a:ext uri="{FF2B5EF4-FFF2-40B4-BE49-F238E27FC236}">
                <a16:creationId xmlns:a16="http://schemas.microsoft.com/office/drawing/2014/main" id="{F5EF542C-41E8-3405-92F3-A58D93C80382}"/>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0567BDB7-B965-579B-EFCA-2D0820E6BE9F}"/>
              </a:ext>
            </a:extLst>
          </p:cNvPr>
          <p:cNvSpPr/>
          <p:nvPr/>
        </p:nvSpPr>
        <p:spPr>
          <a:xfrm>
            <a:off x="6243264" y="167056"/>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EDFC31E-E68E-4A39-ACF3-65E2CCFE5C42}"/>
              </a:ext>
            </a:extLst>
          </p:cNvPr>
          <p:cNvSpPr txBox="1"/>
          <p:nvPr/>
        </p:nvSpPr>
        <p:spPr>
          <a:xfrm>
            <a:off x="6395644" y="201969"/>
            <a:ext cx="985652" cy="253916"/>
          </a:xfrm>
          <a:prstGeom prst="rect">
            <a:avLst/>
          </a:prstGeom>
          <a:noFill/>
        </p:spPr>
        <p:txBody>
          <a:bodyPr wrap="square" rtlCol="0">
            <a:spAutoFit/>
          </a:bodyPr>
          <a:lstStyle/>
          <a:p>
            <a:r>
              <a:rPr lang="en-US" sz="1050" dirty="0"/>
              <a:t>CAPABILITIES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64008"/>
          </a:xfrm>
          <a:prstGeom prst="rect">
            <a:avLst/>
          </a:prstGeom>
          <a:solidFill>
            <a:srgbClr val="0057B8"/>
          </a:solidFill>
          <a:ln w="12700">
            <a:solidFill>
              <a:srgbClr val="0057B8"/>
            </a:solidFill>
            <a:prstDash val="solid"/>
          </a:ln>
        </p:spPr>
        <p:txBody>
          <a:bodyPr/>
          <a:lstStyle/>
          <a:p>
            <a:endParaRPr lang="en-US"/>
          </a:p>
        </p:txBody>
      </p:sp>
      <p:pic>
        <p:nvPicPr>
          <p:cNvPr id="3" name="Image 0" descr="preencoded.png"/>
          <p:cNvPicPr>
            <a:picLocks noChangeAspect="1"/>
          </p:cNvPicPr>
          <p:nvPr/>
        </p:nvPicPr>
        <p:blipFill>
          <a:blip r:embed="rId3"/>
          <a:srcRect/>
          <a:stretch/>
        </p:blipFill>
        <p:spPr>
          <a:xfrm>
            <a:off x="360772" y="155448"/>
            <a:ext cx="1611344" cy="809194"/>
          </a:xfrm>
          <a:prstGeom prst="rect">
            <a:avLst/>
          </a:prstGeom>
        </p:spPr>
      </p:pic>
      <p:sp>
        <p:nvSpPr>
          <p:cNvPr id="4" name="Shape 1"/>
          <p:cNvSpPr/>
          <p:nvPr/>
        </p:nvSpPr>
        <p:spPr>
          <a:xfrm>
            <a:off x="457200" y="1325880"/>
            <a:ext cx="8229600" cy="36576"/>
          </a:xfrm>
          <a:prstGeom prst="rect">
            <a:avLst/>
          </a:prstGeom>
          <a:solidFill>
            <a:srgbClr val="0057B8"/>
          </a:solidFill>
          <a:ln w="12700">
            <a:solidFill>
              <a:srgbClr val="0057B8"/>
            </a:solidFill>
            <a:prstDash val="solid"/>
          </a:ln>
        </p:spPr>
        <p:txBody>
          <a:bodyPr/>
          <a:lstStyle/>
          <a:p>
            <a:endParaRPr lang="en-US"/>
          </a:p>
        </p:txBody>
      </p:sp>
      <p:sp>
        <p:nvSpPr>
          <p:cNvPr id="5" name="Text 2"/>
          <p:cNvSpPr/>
          <p:nvPr/>
        </p:nvSpPr>
        <p:spPr>
          <a:xfrm>
            <a:off x="457200" y="1417320"/>
            <a:ext cx="8229600" cy="502920"/>
          </a:xfrm>
          <a:prstGeom prst="rect">
            <a:avLst/>
          </a:prstGeom>
          <a:noFill/>
          <a:ln/>
        </p:spPr>
        <p:txBody>
          <a:bodyPr wrap="square" lIns="0" tIns="0" rIns="0" bIns="0" rtlCol="0" anchor="ctr"/>
          <a:lstStyle/>
          <a:p>
            <a:pPr marL="0" indent="0">
              <a:buNone/>
            </a:pPr>
            <a:r>
              <a:rPr lang="en-US" sz="3200" b="1" dirty="0">
                <a:solidFill>
                  <a:srgbClr val="FFFFFF"/>
                </a:solidFill>
                <a:latin typeface="Trebuchet MS" pitchFamily="34" charset="0"/>
                <a:ea typeface="Trebuchet MS" pitchFamily="34" charset="-122"/>
                <a:cs typeface="Trebuchet MS" pitchFamily="34" charset="-120"/>
              </a:rPr>
              <a:t>The LOK Difference</a:t>
            </a:r>
            <a:endParaRPr lang="en-US" sz="3200" dirty="0"/>
          </a:p>
        </p:txBody>
      </p:sp>
      <p:sp>
        <p:nvSpPr>
          <p:cNvPr id="6" name="Shape 3"/>
          <p:cNvSpPr/>
          <p:nvPr/>
        </p:nvSpPr>
        <p:spPr>
          <a:xfrm>
            <a:off x="137160" y="2029968"/>
            <a:ext cx="2084832" cy="1920240"/>
          </a:xfrm>
          <a:prstGeom prst="rect">
            <a:avLst/>
          </a:prstGeom>
          <a:solidFill>
            <a:srgbClr val="16243A"/>
          </a:solidFill>
          <a:ln w="12700">
            <a:solidFill>
              <a:srgbClr val="2A3F5A"/>
            </a:solidFill>
            <a:prstDash val="solid"/>
          </a:ln>
          <a:effectLst>
            <a:outerShdw blurRad="63500" dist="25400" dir="8100000" algn="bl" rotWithShape="0">
              <a:srgbClr val="000000">
                <a:alpha val="8000"/>
              </a:srgbClr>
            </a:outerShdw>
          </a:effectLst>
        </p:spPr>
        <p:txBody>
          <a:bodyPr/>
          <a:lstStyle/>
          <a:p>
            <a:endParaRPr lang="en-US"/>
          </a:p>
        </p:txBody>
      </p:sp>
      <p:pic>
        <p:nvPicPr>
          <p:cNvPr id="7" name="Image 1" descr="preencoded.png"/>
          <p:cNvPicPr>
            <a:picLocks noChangeAspect="1"/>
          </p:cNvPicPr>
          <p:nvPr/>
        </p:nvPicPr>
        <p:blipFill>
          <a:blip r:embed="rId4"/>
          <a:stretch>
            <a:fillRect/>
          </a:stretch>
        </p:blipFill>
        <p:spPr>
          <a:xfrm>
            <a:off x="274320" y="2103120"/>
            <a:ext cx="384048" cy="384048"/>
          </a:xfrm>
          <a:prstGeom prst="rect">
            <a:avLst/>
          </a:prstGeom>
        </p:spPr>
      </p:pic>
      <p:sp>
        <p:nvSpPr>
          <p:cNvPr id="8" name="Text 4"/>
          <p:cNvSpPr/>
          <p:nvPr/>
        </p:nvSpPr>
        <p:spPr>
          <a:xfrm>
            <a:off x="246888" y="2505456"/>
            <a:ext cx="1865376" cy="292608"/>
          </a:xfrm>
          <a:prstGeom prst="rect">
            <a:avLst/>
          </a:prstGeom>
          <a:no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Chemical Expertise</a:t>
            </a:r>
            <a:endParaRPr lang="en-US" sz="1200" dirty="0"/>
          </a:p>
        </p:txBody>
      </p:sp>
      <p:sp>
        <p:nvSpPr>
          <p:cNvPr id="9" name="Text 5"/>
          <p:cNvSpPr/>
          <p:nvPr/>
        </p:nvSpPr>
        <p:spPr>
          <a:xfrm>
            <a:off x="246888" y="2798064"/>
            <a:ext cx="1865376" cy="914400"/>
          </a:xfrm>
          <a:prstGeom prst="rect">
            <a:avLst/>
          </a:prstGeom>
          <a:noFill/>
          <a:ln/>
        </p:spPr>
        <p:txBody>
          <a:bodyPr wrap="square" lIns="0" tIns="0" rIns="0" bIns="0" rtlCol="0" anchor="t"/>
          <a:lstStyle/>
          <a:p>
            <a:pPr marL="0" indent="0" algn="ctr">
              <a:buNone/>
            </a:pPr>
            <a:r>
              <a:rPr lang="en-US" sz="1000" dirty="0">
                <a:solidFill>
                  <a:srgbClr val="8AAAC8"/>
                </a:solidFill>
                <a:latin typeface="Calibri" pitchFamily="34" charset="0"/>
                <a:ea typeface="Calibri" pitchFamily="34" charset="-122"/>
                <a:cs typeface="Calibri" pitchFamily="34" charset="-120"/>
              </a:rPr>
              <a:t>Engineered solutions matched to your metallurgy, contamination type, and asset — not generic chemistry.</a:t>
            </a:r>
            <a:endParaRPr lang="en-US" sz="1000" dirty="0"/>
          </a:p>
        </p:txBody>
      </p:sp>
      <p:sp>
        <p:nvSpPr>
          <p:cNvPr id="10" name="Shape 6"/>
          <p:cNvSpPr/>
          <p:nvPr/>
        </p:nvSpPr>
        <p:spPr>
          <a:xfrm>
            <a:off x="2359152" y="2029968"/>
            <a:ext cx="2084832" cy="1920240"/>
          </a:xfrm>
          <a:prstGeom prst="rect">
            <a:avLst/>
          </a:prstGeom>
          <a:solidFill>
            <a:srgbClr val="16243A"/>
          </a:solidFill>
          <a:ln w="12700">
            <a:solidFill>
              <a:srgbClr val="2A3F5A"/>
            </a:solidFill>
            <a:prstDash val="solid"/>
          </a:ln>
          <a:effectLst>
            <a:outerShdw blurRad="63500" dist="25400" dir="8100000" algn="bl" rotWithShape="0">
              <a:srgbClr val="000000">
                <a:alpha val="8000"/>
              </a:srgbClr>
            </a:outerShdw>
          </a:effectLst>
        </p:spPr>
        <p:txBody>
          <a:bodyPr/>
          <a:lstStyle/>
          <a:p>
            <a:endParaRPr lang="en-US"/>
          </a:p>
        </p:txBody>
      </p:sp>
      <p:pic>
        <p:nvPicPr>
          <p:cNvPr id="11" name="Image 2" descr="preencoded.png"/>
          <p:cNvPicPr>
            <a:picLocks noChangeAspect="1"/>
          </p:cNvPicPr>
          <p:nvPr/>
        </p:nvPicPr>
        <p:blipFill>
          <a:blip r:embed="rId5"/>
          <a:stretch>
            <a:fillRect/>
          </a:stretch>
        </p:blipFill>
        <p:spPr>
          <a:xfrm>
            <a:off x="2496312" y="2103120"/>
            <a:ext cx="384048" cy="384048"/>
          </a:xfrm>
          <a:prstGeom prst="rect">
            <a:avLst/>
          </a:prstGeom>
        </p:spPr>
      </p:pic>
      <p:sp>
        <p:nvSpPr>
          <p:cNvPr id="12" name="Text 7"/>
          <p:cNvSpPr/>
          <p:nvPr/>
        </p:nvSpPr>
        <p:spPr>
          <a:xfrm>
            <a:off x="2468880" y="2505456"/>
            <a:ext cx="1865376" cy="292608"/>
          </a:xfrm>
          <a:prstGeom prst="rect">
            <a:avLst/>
          </a:prstGeom>
          <a:no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Flushing Precision</a:t>
            </a:r>
            <a:endParaRPr lang="en-US" sz="1200" dirty="0"/>
          </a:p>
        </p:txBody>
      </p:sp>
      <p:sp>
        <p:nvSpPr>
          <p:cNvPr id="13" name="Text 8"/>
          <p:cNvSpPr/>
          <p:nvPr/>
        </p:nvSpPr>
        <p:spPr>
          <a:xfrm>
            <a:off x="2468880" y="2798064"/>
            <a:ext cx="1865376" cy="914400"/>
          </a:xfrm>
          <a:prstGeom prst="rect">
            <a:avLst/>
          </a:prstGeom>
          <a:noFill/>
          <a:ln/>
        </p:spPr>
        <p:txBody>
          <a:bodyPr wrap="square" lIns="0" tIns="0" rIns="0" bIns="0" rtlCol="0" anchor="t"/>
          <a:lstStyle/>
          <a:p>
            <a:pPr marL="0" indent="0" algn="ctr">
              <a:buNone/>
            </a:pPr>
            <a:r>
              <a:rPr lang="en-US" sz="1000" dirty="0">
                <a:solidFill>
                  <a:srgbClr val="8AAAC8"/>
                </a:solidFill>
                <a:latin typeface="Calibri" pitchFamily="34" charset="0"/>
                <a:ea typeface="Calibri" pitchFamily="34" charset="-122"/>
                <a:cs typeface="Calibri" pitchFamily="34" charset="-120"/>
              </a:rPr>
              <a:t>ISO 4406 compliance verified by real-time particle counters and thermal imaging — documented proof of cleanliness.</a:t>
            </a:r>
            <a:endParaRPr lang="en-US" sz="1000" dirty="0"/>
          </a:p>
        </p:txBody>
      </p:sp>
      <p:sp>
        <p:nvSpPr>
          <p:cNvPr id="14" name="Shape 9"/>
          <p:cNvSpPr/>
          <p:nvPr/>
        </p:nvSpPr>
        <p:spPr>
          <a:xfrm>
            <a:off x="4581144" y="2029968"/>
            <a:ext cx="2084832" cy="1920240"/>
          </a:xfrm>
          <a:prstGeom prst="rect">
            <a:avLst/>
          </a:prstGeom>
          <a:solidFill>
            <a:srgbClr val="16243A"/>
          </a:solidFill>
          <a:ln w="12700">
            <a:solidFill>
              <a:srgbClr val="2A3F5A"/>
            </a:solidFill>
            <a:prstDash val="solid"/>
          </a:ln>
          <a:effectLst>
            <a:outerShdw blurRad="63500" dist="25400" dir="8100000" algn="bl" rotWithShape="0">
              <a:srgbClr val="000000">
                <a:alpha val="8000"/>
              </a:srgbClr>
            </a:outerShdw>
          </a:effectLst>
        </p:spPr>
        <p:txBody>
          <a:bodyPr/>
          <a:lstStyle/>
          <a:p>
            <a:endParaRPr lang="en-US"/>
          </a:p>
        </p:txBody>
      </p:sp>
      <p:pic>
        <p:nvPicPr>
          <p:cNvPr id="15" name="Image 3" descr="preencoded.png"/>
          <p:cNvPicPr>
            <a:picLocks noChangeAspect="1"/>
          </p:cNvPicPr>
          <p:nvPr/>
        </p:nvPicPr>
        <p:blipFill>
          <a:blip r:embed="rId6"/>
          <a:stretch>
            <a:fillRect/>
          </a:stretch>
        </p:blipFill>
        <p:spPr>
          <a:xfrm>
            <a:off x="4718304" y="2103120"/>
            <a:ext cx="384048" cy="384048"/>
          </a:xfrm>
          <a:prstGeom prst="rect">
            <a:avLst/>
          </a:prstGeom>
        </p:spPr>
      </p:pic>
      <p:sp>
        <p:nvSpPr>
          <p:cNvPr id="16" name="Text 10"/>
          <p:cNvSpPr/>
          <p:nvPr/>
        </p:nvSpPr>
        <p:spPr>
          <a:xfrm>
            <a:off x="4690872" y="2505456"/>
            <a:ext cx="1865376" cy="292608"/>
          </a:xfrm>
          <a:prstGeom prst="rect">
            <a:avLst/>
          </a:prstGeom>
          <a:no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Nitrogen Capability</a:t>
            </a:r>
            <a:endParaRPr lang="en-US" sz="1200" dirty="0"/>
          </a:p>
        </p:txBody>
      </p:sp>
      <p:sp>
        <p:nvSpPr>
          <p:cNvPr id="17" name="Text 11"/>
          <p:cNvSpPr/>
          <p:nvPr/>
        </p:nvSpPr>
        <p:spPr>
          <a:xfrm>
            <a:off x="4690872" y="2798064"/>
            <a:ext cx="1865376" cy="914400"/>
          </a:xfrm>
          <a:prstGeom prst="rect">
            <a:avLst/>
          </a:prstGeom>
          <a:noFill/>
          <a:ln/>
        </p:spPr>
        <p:txBody>
          <a:bodyPr wrap="square" lIns="0" tIns="0" rIns="0" bIns="0" rtlCol="0" anchor="t"/>
          <a:lstStyle/>
          <a:p>
            <a:pPr marL="0" indent="0" algn="ctr">
              <a:buNone/>
            </a:pPr>
            <a:r>
              <a:rPr lang="en-US" sz="1000" dirty="0">
                <a:solidFill>
                  <a:srgbClr val="8AAAC8"/>
                </a:solidFill>
                <a:latin typeface="Calibri" pitchFamily="34" charset="0"/>
                <a:ea typeface="Calibri" pitchFamily="34" charset="-122"/>
                <a:cs typeface="Calibri" pitchFamily="34" charset="-120"/>
              </a:rPr>
              <a:t>On-site membrane generation to 15,000 PSI cryogenic pumping — the full spectrum of nitrogen delivery.</a:t>
            </a:r>
            <a:endParaRPr lang="en-US" sz="1000" dirty="0"/>
          </a:p>
        </p:txBody>
      </p:sp>
      <p:sp>
        <p:nvSpPr>
          <p:cNvPr id="18" name="Shape 12"/>
          <p:cNvSpPr/>
          <p:nvPr/>
        </p:nvSpPr>
        <p:spPr>
          <a:xfrm>
            <a:off x="6803136" y="2029968"/>
            <a:ext cx="2084832" cy="1920240"/>
          </a:xfrm>
          <a:prstGeom prst="rect">
            <a:avLst/>
          </a:prstGeom>
          <a:solidFill>
            <a:srgbClr val="16243A"/>
          </a:solidFill>
          <a:ln w="12700">
            <a:solidFill>
              <a:srgbClr val="2A3F5A"/>
            </a:solidFill>
            <a:prstDash val="solid"/>
          </a:ln>
          <a:effectLst>
            <a:outerShdw blurRad="63500" dist="25400" dir="8100000" algn="bl" rotWithShape="0">
              <a:srgbClr val="000000">
                <a:alpha val="8000"/>
              </a:srgbClr>
            </a:outerShdw>
          </a:effectLst>
        </p:spPr>
        <p:txBody>
          <a:bodyPr/>
          <a:lstStyle/>
          <a:p>
            <a:endParaRPr lang="en-US"/>
          </a:p>
        </p:txBody>
      </p:sp>
      <p:pic>
        <p:nvPicPr>
          <p:cNvPr id="19" name="Image 4" descr="preencoded.png"/>
          <p:cNvPicPr>
            <a:picLocks noChangeAspect="1"/>
          </p:cNvPicPr>
          <p:nvPr/>
        </p:nvPicPr>
        <p:blipFill>
          <a:blip r:embed="rId7"/>
          <a:stretch>
            <a:fillRect/>
          </a:stretch>
        </p:blipFill>
        <p:spPr>
          <a:xfrm>
            <a:off x="6940296" y="2103120"/>
            <a:ext cx="384048" cy="384048"/>
          </a:xfrm>
          <a:prstGeom prst="rect">
            <a:avLst/>
          </a:prstGeom>
        </p:spPr>
      </p:pic>
      <p:sp>
        <p:nvSpPr>
          <p:cNvPr id="20" name="Text 13"/>
          <p:cNvSpPr/>
          <p:nvPr/>
        </p:nvSpPr>
        <p:spPr>
          <a:xfrm>
            <a:off x="6912864" y="2505456"/>
            <a:ext cx="1865376" cy="292608"/>
          </a:xfrm>
          <a:prstGeom prst="rect">
            <a:avLst/>
          </a:prstGeom>
          <a:noFill/>
          <a:ln/>
        </p:spPr>
        <p:txBody>
          <a:bodyPr wrap="square" lIns="0" tIns="0" rIns="0" bIns="0" rtlCol="0" anchor="ctr"/>
          <a:lstStyle/>
          <a:p>
            <a:pPr marL="0" indent="0" algn="ctr">
              <a:buNone/>
            </a:pPr>
            <a:r>
              <a:rPr lang="en-US" sz="1200" b="1" dirty="0">
                <a:solidFill>
                  <a:srgbClr val="FFFFFF"/>
                </a:solidFill>
                <a:latin typeface="Trebuchet MS" pitchFamily="34" charset="0"/>
                <a:ea typeface="Trebuchet MS" pitchFamily="34" charset="-122"/>
                <a:cs typeface="Trebuchet MS" pitchFamily="34" charset="-120"/>
              </a:rPr>
              <a:t>Personnel Standards</a:t>
            </a:r>
            <a:endParaRPr lang="en-US" sz="1200" dirty="0"/>
          </a:p>
        </p:txBody>
      </p:sp>
      <p:sp>
        <p:nvSpPr>
          <p:cNvPr id="21" name="Text 14"/>
          <p:cNvSpPr/>
          <p:nvPr/>
        </p:nvSpPr>
        <p:spPr>
          <a:xfrm>
            <a:off x="6912864" y="2798064"/>
            <a:ext cx="1865376" cy="914400"/>
          </a:xfrm>
          <a:prstGeom prst="rect">
            <a:avLst/>
          </a:prstGeom>
          <a:noFill/>
          <a:ln/>
        </p:spPr>
        <p:txBody>
          <a:bodyPr wrap="square" lIns="0" tIns="0" rIns="0" bIns="0" rtlCol="0" anchor="t"/>
          <a:lstStyle/>
          <a:p>
            <a:pPr marL="0" indent="0" algn="ctr">
              <a:buNone/>
            </a:pPr>
            <a:r>
              <a:rPr lang="en-US" sz="1000" dirty="0">
                <a:solidFill>
                  <a:srgbClr val="8AAAC8"/>
                </a:solidFill>
                <a:latin typeface="Calibri" pitchFamily="34" charset="0"/>
                <a:ea typeface="Calibri" pitchFamily="34" charset="-122"/>
                <a:cs typeface="Calibri" pitchFamily="34" charset="-120"/>
              </a:rPr>
              <a:t>20+ years of experience, OEM-compliant, LOTO/H2S/cryogenic certified, and site-ready from day one.</a:t>
            </a:r>
            <a:endParaRPr lang="en-US" sz="1000" dirty="0"/>
          </a:p>
        </p:txBody>
      </p:sp>
      <p:sp>
        <p:nvSpPr>
          <p:cNvPr id="22" name="Shape 15"/>
          <p:cNvSpPr/>
          <p:nvPr/>
        </p:nvSpPr>
        <p:spPr>
          <a:xfrm>
            <a:off x="0" y="4114800"/>
            <a:ext cx="9144000" cy="685800"/>
          </a:xfrm>
          <a:prstGeom prst="rect">
            <a:avLst/>
          </a:prstGeom>
          <a:solidFill>
            <a:srgbClr val="060E18"/>
          </a:solidFill>
          <a:ln w="12700">
            <a:solidFill>
              <a:srgbClr val="060E18"/>
            </a:solidFill>
            <a:prstDash val="solid"/>
          </a:ln>
        </p:spPr>
        <p:txBody>
          <a:bodyPr/>
          <a:lstStyle/>
          <a:p>
            <a:endParaRPr lang="en-US"/>
          </a:p>
        </p:txBody>
      </p:sp>
      <p:sp>
        <p:nvSpPr>
          <p:cNvPr id="23" name="Text 16"/>
          <p:cNvSpPr/>
          <p:nvPr/>
        </p:nvSpPr>
        <p:spPr>
          <a:xfrm>
            <a:off x="274320" y="4114800"/>
            <a:ext cx="8595360" cy="685800"/>
          </a:xfrm>
          <a:prstGeom prst="rect">
            <a:avLst/>
          </a:prstGeom>
          <a:noFill/>
          <a:ln/>
        </p:spPr>
        <p:txBody>
          <a:bodyPr wrap="square" lIns="0" tIns="0" rIns="0" bIns="0" rtlCol="0" anchor="ctr"/>
          <a:lstStyle/>
          <a:p>
            <a:pPr marL="0" indent="0" algn="ctr">
              <a:buNone/>
            </a:pPr>
            <a:r>
              <a:rPr lang="en-US" sz="1000" b="1" dirty="0">
                <a:solidFill>
                  <a:srgbClr val="0057B8"/>
                </a:solidFill>
                <a:latin typeface="Calibri" pitchFamily="34" charset="0"/>
                <a:ea typeface="Calibri" pitchFamily="34" charset="-122"/>
                <a:cs typeface="Calibri" pitchFamily="34" charset="-120"/>
              </a:rPr>
              <a:t>USA — HOUSTON  </a:t>
            </a:r>
            <a:r>
              <a:rPr lang="en-US" sz="1000" dirty="0">
                <a:solidFill>
                  <a:srgbClr val="6A8AAA"/>
                </a:solidFill>
                <a:latin typeface="Calibri" pitchFamily="34" charset="0"/>
                <a:ea typeface="Calibri" pitchFamily="34" charset="-122"/>
                <a:cs typeface="Calibri" pitchFamily="34" charset="-120"/>
              </a:rPr>
              <a:t>charles@lokenergy.com  ·  +1 (832) 781-1644  ·  8308 Millet St, Houston TX 77012</a:t>
            </a:r>
            <a:r>
              <a:rPr lang="en-US" sz="1000" dirty="0">
                <a:solidFill>
                  <a:srgbClr val="2A3F5A"/>
                </a:solidFill>
                <a:latin typeface="Calibri" pitchFamily="34" charset="0"/>
                <a:ea typeface="Calibri" pitchFamily="34" charset="-122"/>
                <a:cs typeface="Calibri" pitchFamily="34" charset="-120"/>
              </a:rPr>
              <a:t>     |     </a:t>
            </a:r>
            <a:r>
              <a:rPr lang="en-US" sz="1000" b="1" dirty="0">
                <a:solidFill>
                  <a:srgbClr val="0057B8"/>
                </a:solidFill>
                <a:latin typeface="Calibri" pitchFamily="34" charset="0"/>
                <a:ea typeface="Calibri" pitchFamily="34" charset="-122"/>
                <a:cs typeface="Calibri" pitchFamily="34" charset="-120"/>
              </a:rPr>
              <a:t>CANADA — CALGARY  </a:t>
            </a:r>
            <a:r>
              <a:rPr lang="en-US" sz="1000" dirty="0">
                <a:solidFill>
                  <a:srgbClr val="6A8AAA"/>
                </a:solidFill>
                <a:latin typeface="Calibri" pitchFamily="34" charset="0"/>
                <a:ea typeface="Calibri" pitchFamily="34" charset="-122"/>
                <a:cs typeface="Calibri" pitchFamily="34" charset="-120"/>
              </a:rPr>
              <a:t>support@lokenergy.com  ·  +1 (403) 214-4394</a:t>
            </a:r>
            <a:endParaRPr lang="en-US" sz="1000" dirty="0"/>
          </a:p>
        </p:txBody>
      </p:sp>
      <p:pic>
        <p:nvPicPr>
          <p:cNvPr id="25" name="Picture 24">
            <a:extLst>
              <a:ext uri="{FF2B5EF4-FFF2-40B4-BE49-F238E27FC236}">
                <a16:creationId xmlns:a16="http://schemas.microsoft.com/office/drawing/2014/main" id="{57FFD005-89AF-BDF4-90A1-C63E1171385B}"/>
              </a:ext>
            </a:extLst>
          </p:cNvPr>
          <p:cNvPicPr>
            <a:picLocks noChangeAspect="1"/>
          </p:cNvPicPr>
          <p:nvPr/>
        </p:nvPicPr>
        <p:blipFill>
          <a:blip r:embed="rId8"/>
          <a:stretch>
            <a:fillRect/>
          </a:stretch>
        </p:blipFill>
        <p:spPr>
          <a:xfrm>
            <a:off x="1538107" y="891871"/>
            <a:ext cx="434009" cy="434009"/>
          </a:xfrm>
          <a:prstGeom prst="rect">
            <a:avLst/>
          </a:prstGeom>
        </p:spPr>
      </p:pic>
      <p:sp>
        <p:nvSpPr>
          <p:cNvPr id="24" name="Terminator 23">
            <a:hlinkClick r:id="rId9"/>
            <a:extLst>
              <a:ext uri="{FF2B5EF4-FFF2-40B4-BE49-F238E27FC236}">
                <a16:creationId xmlns:a16="http://schemas.microsoft.com/office/drawing/2014/main" id="{86A2B3C4-A0D6-3D43-0F28-98EB40493FB4}"/>
              </a:ext>
            </a:extLst>
          </p:cNvPr>
          <p:cNvSpPr/>
          <p:nvPr/>
        </p:nvSpPr>
        <p:spPr>
          <a:xfrm>
            <a:off x="7182686" y="569214"/>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17CDA74-6D8B-7F07-DBE8-6B14003B0EC5}"/>
              </a:ext>
            </a:extLst>
          </p:cNvPr>
          <p:cNvSpPr txBox="1"/>
          <p:nvPr/>
        </p:nvSpPr>
        <p:spPr>
          <a:xfrm>
            <a:off x="7335066" y="604127"/>
            <a:ext cx="985652" cy="253916"/>
          </a:xfrm>
          <a:prstGeom prst="rect">
            <a:avLst/>
          </a:prstGeom>
          <a:noFill/>
        </p:spPr>
        <p:txBody>
          <a:bodyPr wrap="square" rtlCol="0">
            <a:spAutoFit/>
          </a:bodyPr>
          <a:lstStyle/>
          <a:p>
            <a:r>
              <a:rPr lang="en-US" sz="1050" dirty="0">
                <a:hlinkClick r:id="rId9"/>
              </a:rPr>
              <a:t>CAPABILITIES</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04ED3-0BF7-ED92-4D84-A3C5E87DE05B}"/>
              </a:ext>
            </a:extLst>
          </p:cNvPr>
          <p:cNvPicPr>
            <a:picLocks noChangeAspect="1"/>
          </p:cNvPicPr>
          <p:nvPr/>
        </p:nvPicPr>
        <p:blipFill>
          <a:blip r:embed="rId2"/>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C649102C-C63B-D2A4-A22A-5090E5A9C742}"/>
              </a:ext>
            </a:extLst>
          </p:cNvPr>
          <p:cNvPicPr>
            <a:picLocks noChangeAspect="1"/>
          </p:cNvPicPr>
          <p:nvPr/>
        </p:nvPicPr>
        <p:blipFill>
          <a:blip r:embed="rId3"/>
          <a:stretch>
            <a:fillRect/>
          </a:stretch>
        </p:blipFill>
        <p:spPr>
          <a:xfrm>
            <a:off x="3386292" y="2375810"/>
            <a:ext cx="753627" cy="753627"/>
          </a:xfrm>
          <a:prstGeom prst="rect">
            <a:avLst/>
          </a:prstGeom>
        </p:spPr>
      </p:pic>
    </p:spTree>
    <p:extLst>
      <p:ext uri="{BB962C8B-B14F-4D97-AF65-F5344CB8AC3E}">
        <p14:creationId xmlns:p14="http://schemas.microsoft.com/office/powerpoint/2010/main" val="227539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CHEMICAL CLEANING  ·  OVERVIEW</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CHEMICAL CLEANING</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47472"/>
          </a:xfrm>
          <a:prstGeom prst="rect">
            <a:avLst/>
          </a:prstGeom>
          <a:noFill/>
          <a:ln/>
        </p:spPr>
        <p:txBody>
          <a:bodyPr wrap="square" lIns="0" tIns="0" rIns="0" bIns="0" rtlCol="0" anchor="ctr"/>
          <a:lstStyle/>
          <a:p>
            <a:pPr marL="0" indent="0">
              <a:buNone/>
            </a:pPr>
            <a:r>
              <a:rPr lang="en-US" sz="1500" b="1" dirty="0">
                <a:solidFill>
                  <a:srgbClr val="0D1B2A"/>
                </a:solidFill>
                <a:latin typeface="Trebuchet MS" pitchFamily="34" charset="0"/>
                <a:ea typeface="Trebuchet MS" pitchFamily="34" charset="-122"/>
                <a:cs typeface="Trebuchet MS" pitchFamily="34" charset="-120"/>
              </a:rPr>
              <a:t>A High-Precision Process for Critical Industrial Assets</a:t>
            </a:r>
            <a:endParaRPr lang="en-US" sz="1500" dirty="0"/>
          </a:p>
        </p:txBody>
      </p:sp>
      <p:sp>
        <p:nvSpPr>
          <p:cNvPr id="11" name="Text 8"/>
          <p:cNvSpPr/>
          <p:nvPr/>
        </p:nvSpPr>
        <p:spPr>
          <a:xfrm>
            <a:off x="411480" y="1536192"/>
            <a:ext cx="8321040" cy="502920"/>
          </a:xfrm>
          <a:prstGeom prst="rect">
            <a:avLst/>
          </a:prstGeom>
          <a:noFill/>
          <a:ln/>
        </p:spPr>
        <p:txBody>
          <a:bodyPr wrap="square" lIns="0" tIns="0" rIns="0" bIns="0" rtlCol="0" anchor="ctr"/>
          <a:lstStyle/>
          <a:p>
            <a:pPr marL="0" indent="0">
              <a:buNone/>
            </a:pPr>
            <a:r>
              <a:rPr lang="en-US" sz="1150" dirty="0">
                <a:solidFill>
                  <a:srgbClr val="374151"/>
                </a:solidFill>
                <a:latin typeface="Calibri" pitchFamily="34" charset="0"/>
                <a:ea typeface="Calibri" pitchFamily="34" charset="-122"/>
                <a:cs typeface="Calibri" pitchFamily="34" charset="-120"/>
              </a:rPr>
              <a:t>Industrial chemical cleaning utilizes engineered chemical solutions to eliminate scale, corrosion, hydrocarbons, and biological fouling from critical process equipment — restoring flow efficiency, heat transfer performance, and structural integrity.</a:t>
            </a:r>
            <a:endParaRPr lang="en-US" sz="1150" dirty="0"/>
          </a:p>
        </p:txBody>
      </p:sp>
      <p:sp>
        <p:nvSpPr>
          <p:cNvPr id="12" name="Shape 9"/>
          <p:cNvSpPr/>
          <p:nvPr/>
        </p:nvSpPr>
        <p:spPr>
          <a:xfrm>
            <a:off x="411480" y="2103120"/>
            <a:ext cx="4114800" cy="329184"/>
          </a:xfrm>
          <a:prstGeom prst="rect">
            <a:avLst/>
          </a:prstGeom>
          <a:solidFill>
            <a:srgbClr val="D9E6F3"/>
          </a:solidFill>
          <a:ln w="12700">
            <a:solidFill>
              <a:srgbClr val="C8D8EC"/>
            </a:solidFill>
            <a:prstDash val="solid"/>
          </a:ln>
        </p:spPr>
        <p:txBody>
          <a:bodyPr/>
          <a:lstStyle/>
          <a:p>
            <a:endParaRPr lang="en-US"/>
          </a:p>
        </p:txBody>
      </p:sp>
      <p:sp>
        <p:nvSpPr>
          <p:cNvPr id="13" name="Text 10"/>
          <p:cNvSpPr/>
          <p:nvPr/>
        </p:nvSpPr>
        <p:spPr>
          <a:xfrm>
            <a:off x="502920" y="2103120"/>
            <a:ext cx="3931920" cy="329184"/>
          </a:xfrm>
          <a:prstGeom prst="rect">
            <a:avLst/>
          </a:prstGeom>
          <a:noFill/>
          <a:ln/>
        </p:spPr>
        <p:txBody>
          <a:bodyPr wrap="square" lIns="0" tIns="0" rIns="0" bIns="0" rtlCol="0" anchor="ctr"/>
          <a:lstStyle/>
          <a:p>
            <a:pPr marL="0" indent="0">
              <a:buNone/>
            </a:pPr>
            <a:r>
              <a:rPr lang="en-US" sz="1000" b="1" kern="0" spc="100" dirty="0">
                <a:solidFill>
                  <a:srgbClr val="0057B8"/>
                </a:solidFill>
                <a:latin typeface="Trebuchet MS" pitchFamily="34" charset="0"/>
                <a:ea typeface="Trebuchet MS" pitchFamily="34" charset="-122"/>
                <a:cs typeface="Trebuchet MS" pitchFamily="34" charset="-120"/>
              </a:rPr>
              <a:t>WHAT CHEMICAL CLEANING REMOVES</a:t>
            </a:r>
            <a:endParaRPr lang="en-US" sz="1000" dirty="0"/>
          </a:p>
        </p:txBody>
      </p:sp>
      <p:sp>
        <p:nvSpPr>
          <p:cNvPr id="14" name="Shape 11"/>
          <p:cNvSpPr/>
          <p:nvPr/>
        </p:nvSpPr>
        <p:spPr>
          <a:xfrm>
            <a:off x="411480" y="2496312"/>
            <a:ext cx="45720" cy="384048"/>
          </a:xfrm>
          <a:prstGeom prst="rect">
            <a:avLst/>
          </a:prstGeom>
          <a:solidFill>
            <a:srgbClr val="0057B8"/>
          </a:solidFill>
          <a:ln w="12700">
            <a:solidFill>
              <a:srgbClr val="0057B8"/>
            </a:solidFill>
            <a:prstDash val="solid"/>
          </a:ln>
        </p:spPr>
        <p:txBody>
          <a:bodyPr/>
          <a:lstStyle/>
          <a:p>
            <a:endParaRPr lang="en-US"/>
          </a:p>
        </p:txBody>
      </p:sp>
      <p:sp>
        <p:nvSpPr>
          <p:cNvPr id="15" name="Text 12"/>
          <p:cNvSpPr/>
          <p:nvPr/>
        </p:nvSpPr>
        <p:spPr>
          <a:xfrm>
            <a:off x="548640" y="249631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Scale &amp; Mineral Deposits
</a:t>
            </a:r>
            <a:r>
              <a:rPr lang="en-US" sz="950" dirty="0">
                <a:solidFill>
                  <a:srgbClr val="374151"/>
                </a:solidFill>
                <a:latin typeface="Calibri" pitchFamily="34" charset="0"/>
                <a:ea typeface="Calibri" pitchFamily="34" charset="-122"/>
                <a:cs typeface="Calibri" pitchFamily="34" charset="-120"/>
              </a:rPr>
              <a:t>Calcium carbonate, silica, and sulfate scale that restrict flow and impair heat transfer in exchangers and boilers.</a:t>
            </a:r>
            <a:endParaRPr lang="en-US" sz="1050" dirty="0"/>
          </a:p>
        </p:txBody>
      </p:sp>
      <p:sp>
        <p:nvSpPr>
          <p:cNvPr id="16" name="Shape 13"/>
          <p:cNvSpPr/>
          <p:nvPr/>
        </p:nvSpPr>
        <p:spPr>
          <a:xfrm>
            <a:off x="411480" y="2999232"/>
            <a:ext cx="45720" cy="384048"/>
          </a:xfrm>
          <a:prstGeom prst="rect">
            <a:avLst/>
          </a:prstGeom>
          <a:solidFill>
            <a:srgbClr val="0057B8"/>
          </a:solidFill>
          <a:ln w="12700">
            <a:solidFill>
              <a:srgbClr val="0057B8"/>
            </a:solidFill>
            <a:prstDash val="solid"/>
          </a:ln>
        </p:spPr>
        <p:txBody>
          <a:bodyPr/>
          <a:lstStyle/>
          <a:p>
            <a:endParaRPr lang="en-US"/>
          </a:p>
        </p:txBody>
      </p:sp>
      <p:sp>
        <p:nvSpPr>
          <p:cNvPr id="17" name="Text 14"/>
          <p:cNvSpPr/>
          <p:nvPr/>
        </p:nvSpPr>
        <p:spPr>
          <a:xfrm>
            <a:off x="548640" y="299923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Hydrocarbons &amp; Varnish
</a:t>
            </a:r>
            <a:r>
              <a:rPr lang="en-US" sz="950" dirty="0">
                <a:solidFill>
                  <a:srgbClr val="374151"/>
                </a:solidFill>
                <a:latin typeface="Calibri" pitchFamily="34" charset="0"/>
                <a:ea typeface="Calibri" pitchFamily="34" charset="-122"/>
                <a:cs typeface="Calibri" pitchFamily="34" charset="-120"/>
              </a:rPr>
              <a:t>Polymerized oil residues and varnish in compressors, turbines, and lube oil circuits that cause mechanical failure.</a:t>
            </a:r>
            <a:endParaRPr lang="en-US" sz="1050" dirty="0"/>
          </a:p>
        </p:txBody>
      </p:sp>
      <p:sp>
        <p:nvSpPr>
          <p:cNvPr id="18" name="Shape 15"/>
          <p:cNvSpPr/>
          <p:nvPr/>
        </p:nvSpPr>
        <p:spPr>
          <a:xfrm>
            <a:off x="411480" y="3502152"/>
            <a:ext cx="45720" cy="384048"/>
          </a:xfrm>
          <a:prstGeom prst="rect">
            <a:avLst/>
          </a:prstGeom>
          <a:solidFill>
            <a:srgbClr val="0057B8"/>
          </a:solidFill>
          <a:ln w="12700">
            <a:solidFill>
              <a:srgbClr val="0057B8"/>
            </a:solidFill>
            <a:prstDash val="solid"/>
          </a:ln>
        </p:spPr>
        <p:txBody>
          <a:bodyPr/>
          <a:lstStyle/>
          <a:p>
            <a:endParaRPr lang="en-US"/>
          </a:p>
        </p:txBody>
      </p:sp>
      <p:sp>
        <p:nvSpPr>
          <p:cNvPr id="19" name="Text 16"/>
          <p:cNvSpPr/>
          <p:nvPr/>
        </p:nvSpPr>
        <p:spPr>
          <a:xfrm>
            <a:off x="548640" y="350215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Corrosion Products
</a:t>
            </a:r>
            <a:r>
              <a:rPr lang="en-US" sz="950" dirty="0">
                <a:solidFill>
                  <a:srgbClr val="374151"/>
                </a:solidFill>
                <a:latin typeface="Calibri" pitchFamily="34" charset="0"/>
                <a:ea typeface="Calibri" pitchFamily="34" charset="-122"/>
                <a:cs typeface="Calibri" pitchFamily="34" charset="-120"/>
              </a:rPr>
              <a:t>Iron oxide, rust, and mill scale from piping and vessels that accelerate further corrosion and clog filtration systems.</a:t>
            </a:r>
            <a:endParaRPr lang="en-US" sz="1050" dirty="0"/>
          </a:p>
        </p:txBody>
      </p:sp>
      <p:sp>
        <p:nvSpPr>
          <p:cNvPr id="20" name="Shape 17"/>
          <p:cNvSpPr/>
          <p:nvPr/>
        </p:nvSpPr>
        <p:spPr>
          <a:xfrm>
            <a:off x="411480" y="4005072"/>
            <a:ext cx="45720" cy="384048"/>
          </a:xfrm>
          <a:prstGeom prst="rect">
            <a:avLst/>
          </a:prstGeom>
          <a:solidFill>
            <a:srgbClr val="0057B8"/>
          </a:solidFill>
          <a:ln w="12700">
            <a:solidFill>
              <a:srgbClr val="0057B8"/>
            </a:solidFill>
            <a:prstDash val="solid"/>
          </a:ln>
        </p:spPr>
        <p:txBody>
          <a:bodyPr/>
          <a:lstStyle/>
          <a:p>
            <a:endParaRPr lang="en-US"/>
          </a:p>
        </p:txBody>
      </p:sp>
      <p:sp>
        <p:nvSpPr>
          <p:cNvPr id="21" name="Text 18"/>
          <p:cNvSpPr/>
          <p:nvPr/>
        </p:nvSpPr>
        <p:spPr>
          <a:xfrm>
            <a:off x="548640" y="400507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Biological Fouling
</a:t>
            </a:r>
            <a:r>
              <a:rPr lang="en-US" sz="950" dirty="0">
                <a:solidFill>
                  <a:srgbClr val="374151"/>
                </a:solidFill>
                <a:latin typeface="Calibri" pitchFamily="34" charset="0"/>
                <a:ea typeface="Calibri" pitchFamily="34" charset="-122"/>
                <a:cs typeface="Calibri" pitchFamily="34" charset="-120"/>
              </a:rPr>
              <a:t>Biofilm and microbial deposits in cooling water systems and pipelines that reduce efficiency and create MIC risk.</a:t>
            </a:r>
            <a:endParaRPr lang="en-US" sz="1050" dirty="0"/>
          </a:p>
        </p:txBody>
      </p:sp>
      <p:sp>
        <p:nvSpPr>
          <p:cNvPr id="22" name="Shape 19"/>
          <p:cNvSpPr/>
          <p:nvPr/>
        </p:nvSpPr>
        <p:spPr>
          <a:xfrm>
            <a:off x="4754880" y="2103120"/>
            <a:ext cx="4114800" cy="329184"/>
          </a:xfrm>
          <a:prstGeom prst="rect">
            <a:avLst/>
          </a:prstGeom>
          <a:solidFill>
            <a:srgbClr val="D9E6F3"/>
          </a:solidFill>
          <a:ln w="12700">
            <a:solidFill>
              <a:srgbClr val="C8D8EC"/>
            </a:solidFill>
            <a:prstDash val="solid"/>
          </a:ln>
        </p:spPr>
        <p:txBody>
          <a:bodyPr/>
          <a:lstStyle/>
          <a:p>
            <a:endParaRPr lang="en-US"/>
          </a:p>
        </p:txBody>
      </p:sp>
      <p:sp>
        <p:nvSpPr>
          <p:cNvPr id="23" name="Text 20"/>
          <p:cNvSpPr/>
          <p:nvPr/>
        </p:nvSpPr>
        <p:spPr>
          <a:xfrm>
            <a:off x="4846320" y="2103120"/>
            <a:ext cx="3931920" cy="329184"/>
          </a:xfrm>
          <a:prstGeom prst="rect">
            <a:avLst/>
          </a:prstGeom>
          <a:noFill/>
          <a:ln/>
        </p:spPr>
        <p:txBody>
          <a:bodyPr wrap="square" lIns="0" tIns="0" rIns="0" bIns="0" rtlCol="0" anchor="ctr"/>
          <a:lstStyle/>
          <a:p>
            <a:pPr marL="0" indent="0">
              <a:buNone/>
            </a:pPr>
            <a:r>
              <a:rPr lang="en-US" sz="1000" b="1" kern="0" spc="100" dirty="0">
                <a:solidFill>
                  <a:srgbClr val="0057B8"/>
                </a:solidFill>
                <a:latin typeface="Trebuchet MS" pitchFamily="34" charset="0"/>
                <a:ea typeface="Trebuchet MS" pitchFamily="34" charset="-122"/>
                <a:cs typeface="Trebuchet MS" pitchFamily="34" charset="-120"/>
              </a:rPr>
              <a:t>STRATEGIC VALUE</a:t>
            </a:r>
            <a:endParaRPr lang="en-US" sz="1000" dirty="0"/>
          </a:p>
        </p:txBody>
      </p:sp>
      <p:sp>
        <p:nvSpPr>
          <p:cNvPr id="24" name="Shape 21"/>
          <p:cNvSpPr/>
          <p:nvPr/>
        </p:nvSpPr>
        <p:spPr>
          <a:xfrm>
            <a:off x="4754880" y="2496312"/>
            <a:ext cx="45720" cy="384048"/>
          </a:xfrm>
          <a:prstGeom prst="rect">
            <a:avLst/>
          </a:prstGeom>
          <a:solidFill>
            <a:srgbClr val="0057B8"/>
          </a:solidFill>
          <a:ln w="12700">
            <a:solidFill>
              <a:srgbClr val="0057B8"/>
            </a:solidFill>
            <a:prstDash val="solid"/>
          </a:ln>
        </p:spPr>
        <p:txBody>
          <a:bodyPr/>
          <a:lstStyle/>
          <a:p>
            <a:endParaRPr lang="en-US"/>
          </a:p>
        </p:txBody>
      </p:sp>
      <p:sp>
        <p:nvSpPr>
          <p:cNvPr id="25" name="Text 22"/>
          <p:cNvSpPr/>
          <p:nvPr/>
        </p:nvSpPr>
        <p:spPr>
          <a:xfrm>
            <a:off x="4892040" y="249631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Reduced Operating Costs
</a:t>
            </a:r>
            <a:r>
              <a:rPr lang="en-US" sz="950" dirty="0">
                <a:solidFill>
                  <a:srgbClr val="374151"/>
                </a:solidFill>
                <a:latin typeface="Calibri" pitchFamily="34" charset="0"/>
                <a:ea typeface="Calibri" pitchFamily="34" charset="-122"/>
                <a:cs typeface="Calibri" pitchFamily="34" charset="-120"/>
              </a:rPr>
              <a:t>Clean systems require less energy to maintain flow and heat exchange — directly reducing utility consumption.</a:t>
            </a:r>
            <a:endParaRPr lang="en-US" sz="1050" dirty="0"/>
          </a:p>
        </p:txBody>
      </p:sp>
      <p:sp>
        <p:nvSpPr>
          <p:cNvPr id="26" name="Shape 23"/>
          <p:cNvSpPr/>
          <p:nvPr/>
        </p:nvSpPr>
        <p:spPr>
          <a:xfrm>
            <a:off x="4754880" y="2999232"/>
            <a:ext cx="45720" cy="384048"/>
          </a:xfrm>
          <a:prstGeom prst="rect">
            <a:avLst/>
          </a:prstGeom>
          <a:solidFill>
            <a:srgbClr val="0057B8"/>
          </a:solidFill>
          <a:ln w="12700">
            <a:solidFill>
              <a:srgbClr val="0057B8"/>
            </a:solidFill>
            <a:prstDash val="solid"/>
          </a:ln>
        </p:spPr>
        <p:txBody>
          <a:bodyPr/>
          <a:lstStyle/>
          <a:p>
            <a:endParaRPr lang="en-US"/>
          </a:p>
        </p:txBody>
      </p:sp>
      <p:sp>
        <p:nvSpPr>
          <p:cNvPr id="27" name="Text 24"/>
          <p:cNvSpPr/>
          <p:nvPr/>
        </p:nvSpPr>
        <p:spPr>
          <a:xfrm>
            <a:off x="4892040" y="299923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Asset Life Extension
</a:t>
            </a:r>
            <a:r>
              <a:rPr lang="en-US" sz="950" dirty="0">
                <a:solidFill>
                  <a:srgbClr val="374151"/>
                </a:solidFill>
                <a:latin typeface="Calibri" pitchFamily="34" charset="0"/>
                <a:ea typeface="Calibri" pitchFamily="34" charset="-122"/>
                <a:cs typeface="Calibri" pitchFamily="34" charset="-120"/>
              </a:rPr>
              <a:t>Removing corrosive deposits prevents localized pitting and structural degradation, extending equipment service life.</a:t>
            </a:r>
            <a:endParaRPr lang="en-US" sz="1050" dirty="0"/>
          </a:p>
        </p:txBody>
      </p:sp>
      <p:sp>
        <p:nvSpPr>
          <p:cNvPr id="28" name="Shape 25"/>
          <p:cNvSpPr/>
          <p:nvPr/>
        </p:nvSpPr>
        <p:spPr>
          <a:xfrm>
            <a:off x="4754880" y="3502152"/>
            <a:ext cx="45720" cy="384048"/>
          </a:xfrm>
          <a:prstGeom prst="rect">
            <a:avLst/>
          </a:prstGeom>
          <a:solidFill>
            <a:srgbClr val="0057B8"/>
          </a:solidFill>
          <a:ln w="12700">
            <a:solidFill>
              <a:srgbClr val="0057B8"/>
            </a:solidFill>
            <a:prstDash val="solid"/>
          </a:ln>
        </p:spPr>
        <p:txBody>
          <a:bodyPr/>
          <a:lstStyle/>
          <a:p>
            <a:endParaRPr lang="en-US"/>
          </a:p>
        </p:txBody>
      </p:sp>
      <p:sp>
        <p:nvSpPr>
          <p:cNvPr id="29" name="Text 26"/>
          <p:cNvSpPr/>
          <p:nvPr/>
        </p:nvSpPr>
        <p:spPr>
          <a:xfrm>
            <a:off x="4892040" y="350215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Turnaround Efficiency
</a:t>
            </a:r>
            <a:r>
              <a:rPr lang="en-US" sz="950" dirty="0">
                <a:solidFill>
                  <a:srgbClr val="374151"/>
                </a:solidFill>
                <a:latin typeface="Calibri" pitchFamily="34" charset="0"/>
                <a:ea typeface="Calibri" pitchFamily="34" charset="-122"/>
                <a:cs typeface="Calibri" pitchFamily="34" charset="-120"/>
              </a:rPr>
              <a:t>Deep cleaning during planned outages ensures the facility returns to full capacity immediately upon restart.</a:t>
            </a:r>
            <a:endParaRPr lang="en-US" sz="1050" dirty="0"/>
          </a:p>
        </p:txBody>
      </p:sp>
      <p:sp>
        <p:nvSpPr>
          <p:cNvPr id="30" name="Shape 27"/>
          <p:cNvSpPr/>
          <p:nvPr/>
        </p:nvSpPr>
        <p:spPr>
          <a:xfrm>
            <a:off x="4754880" y="4005072"/>
            <a:ext cx="45720" cy="384048"/>
          </a:xfrm>
          <a:prstGeom prst="rect">
            <a:avLst/>
          </a:prstGeom>
          <a:solidFill>
            <a:srgbClr val="0057B8"/>
          </a:solidFill>
          <a:ln w="12700">
            <a:solidFill>
              <a:srgbClr val="0057B8"/>
            </a:solidFill>
            <a:prstDash val="solid"/>
          </a:ln>
        </p:spPr>
        <p:txBody>
          <a:bodyPr/>
          <a:lstStyle/>
          <a:p>
            <a:endParaRPr lang="en-US"/>
          </a:p>
        </p:txBody>
      </p:sp>
      <p:sp>
        <p:nvSpPr>
          <p:cNvPr id="31" name="Text 28"/>
          <p:cNvSpPr/>
          <p:nvPr/>
        </p:nvSpPr>
        <p:spPr>
          <a:xfrm>
            <a:off x="4892040" y="4005072"/>
            <a:ext cx="3886200" cy="438912"/>
          </a:xfrm>
          <a:prstGeom prst="rect">
            <a:avLst/>
          </a:prstGeom>
          <a:noFill/>
          <a:ln/>
        </p:spPr>
        <p:txBody>
          <a:bodyPr wrap="square" lIns="0" tIns="0" rIns="0" bIns="0" rtlCol="0" anchor="t"/>
          <a:lstStyle/>
          <a:p>
            <a:pPr marL="0" indent="0">
              <a:buNone/>
            </a:pPr>
            <a:r>
              <a:rPr lang="en-US" sz="1050" b="1" dirty="0">
                <a:solidFill>
                  <a:srgbClr val="0D1B2A"/>
                </a:solidFill>
                <a:latin typeface="Calibri" pitchFamily="34" charset="0"/>
                <a:ea typeface="Calibri" pitchFamily="34" charset="-122"/>
                <a:cs typeface="Calibri" pitchFamily="34" charset="-120"/>
              </a:rPr>
              <a:t>Safety Risk Mitigation
</a:t>
            </a:r>
            <a:r>
              <a:rPr lang="en-US" sz="950" dirty="0">
                <a:solidFill>
                  <a:srgbClr val="374151"/>
                </a:solidFill>
                <a:latin typeface="Calibri" pitchFamily="34" charset="0"/>
                <a:ea typeface="Calibri" pitchFamily="34" charset="-122"/>
                <a:cs typeface="Calibri" pitchFamily="34" charset="-120"/>
              </a:rPr>
              <a:t>Eliminating H2S pockets and reducing pressure buildup caused by blockages improves overall site safety.</a:t>
            </a:r>
            <a:endParaRPr lang="en-US" sz="1050" dirty="0"/>
          </a:p>
        </p:txBody>
      </p:sp>
      <p:pic>
        <p:nvPicPr>
          <p:cNvPr id="36" name="Image 0" descr="preencoded.png">
            <a:extLst>
              <a:ext uri="{FF2B5EF4-FFF2-40B4-BE49-F238E27FC236}">
                <a16:creationId xmlns:a16="http://schemas.microsoft.com/office/drawing/2014/main" id="{280546ED-148E-EBAC-9B58-3CCA1926CD29}"/>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DD6D2A2B-4ED2-2F49-516B-C25CC4F446E1}"/>
              </a:ext>
            </a:extLst>
          </p:cNvPr>
          <p:cNvSpPr/>
          <p:nvPr/>
        </p:nvSpPr>
        <p:spPr>
          <a:xfrm>
            <a:off x="6392705" y="155883"/>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112A698-5551-CC11-4CE8-179B068E00A3}"/>
              </a:ext>
            </a:extLst>
          </p:cNvPr>
          <p:cNvSpPr txBox="1"/>
          <p:nvPr/>
        </p:nvSpPr>
        <p:spPr>
          <a:xfrm>
            <a:off x="6527273" y="212428"/>
            <a:ext cx="963682" cy="253916"/>
          </a:xfrm>
          <a:prstGeom prst="rect">
            <a:avLst/>
          </a:prstGeom>
          <a:noFill/>
        </p:spPr>
        <p:txBody>
          <a:bodyPr wrap="square" rtlCol="0">
            <a:spAutoFit/>
          </a:bodyPr>
          <a:lstStyle/>
          <a:p>
            <a:r>
              <a:rPr lang="en-US" sz="1050" dirty="0">
                <a:hlinkClick r:id="rId4"/>
              </a:rPr>
              <a:t>CAPABILITIES</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CHEMICAL CLEANING  ·  EXECUTION PROCESS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THE SYSTEMATIC SIX-STAGE PROCESS</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84048"/>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LOK Energy Services executes every chemical cleaning project through a rigorous six-stage model — ensuring complete remediation from initial access through full system restart.</a:t>
            </a:r>
            <a:endParaRPr lang="en-US" sz="1100" dirty="0"/>
          </a:p>
        </p:txBody>
      </p:sp>
      <p:sp>
        <p:nvSpPr>
          <p:cNvPr id="11" name="Shape 8"/>
          <p:cNvSpPr/>
          <p:nvPr/>
        </p:nvSpPr>
        <p:spPr>
          <a:xfrm>
            <a:off x="1371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1371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01</a:t>
            </a:r>
            <a:endParaRPr lang="en-US" sz="1500" dirty="0"/>
          </a:p>
        </p:txBody>
      </p:sp>
      <p:sp>
        <p:nvSpPr>
          <p:cNvPr id="14" name="Text 11"/>
          <p:cNvSpPr/>
          <p:nvPr/>
        </p:nvSpPr>
        <p:spPr>
          <a:xfrm>
            <a:off x="5943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Access &amp; Isolation</a:t>
            </a:r>
            <a:endParaRPr lang="en-US" sz="1150" dirty="0"/>
          </a:p>
        </p:txBody>
      </p:sp>
      <p:sp>
        <p:nvSpPr>
          <p:cNvPr id="15" name="Text 12"/>
          <p:cNvSpPr/>
          <p:nvPr/>
        </p:nvSpPr>
        <p:spPr>
          <a:xfrm>
            <a:off x="5943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The target system is physically isolated from the broader facility to ensure cleaning chemicals remain contained within the intended scope. All isolation points are documented and verified.</a:t>
            </a:r>
            <a:endParaRPr lang="en-US" sz="950" dirty="0"/>
          </a:p>
        </p:txBody>
      </p:sp>
      <p:sp>
        <p:nvSpPr>
          <p:cNvPr id="16" name="Shape 13"/>
          <p:cNvSpPr/>
          <p:nvPr/>
        </p:nvSpPr>
        <p:spPr>
          <a:xfrm>
            <a:off x="31089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7" name="Shape 14"/>
          <p:cNvSpPr/>
          <p:nvPr/>
        </p:nvSpPr>
        <p:spPr>
          <a:xfrm>
            <a:off x="31089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18" name="Text 15"/>
          <p:cNvSpPr/>
          <p:nvPr/>
        </p:nvSpPr>
        <p:spPr>
          <a:xfrm>
            <a:off x="31089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02</a:t>
            </a:r>
            <a:endParaRPr lang="en-US" sz="1500" dirty="0"/>
          </a:p>
        </p:txBody>
      </p:sp>
      <p:sp>
        <p:nvSpPr>
          <p:cNvPr id="19" name="Text 16"/>
          <p:cNvSpPr/>
          <p:nvPr/>
        </p:nvSpPr>
        <p:spPr>
          <a:xfrm>
            <a:off x="35661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Pre-Cleaning Assessment</a:t>
            </a:r>
            <a:endParaRPr lang="en-US" sz="1150" dirty="0"/>
          </a:p>
        </p:txBody>
      </p:sp>
      <p:sp>
        <p:nvSpPr>
          <p:cNvPr id="20" name="Text 17"/>
          <p:cNvSpPr/>
          <p:nvPr/>
        </p:nvSpPr>
        <p:spPr>
          <a:xfrm>
            <a:off x="35661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Technicians evaluate the type and volume of deposits to determine the specific chemical concentration, application method, and contact time required for complete remediation.</a:t>
            </a:r>
            <a:endParaRPr lang="en-US" sz="950" dirty="0"/>
          </a:p>
        </p:txBody>
      </p:sp>
      <p:sp>
        <p:nvSpPr>
          <p:cNvPr id="21" name="Shape 18"/>
          <p:cNvSpPr/>
          <p:nvPr/>
        </p:nvSpPr>
        <p:spPr>
          <a:xfrm>
            <a:off x="6080760" y="162763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2" name="Shape 19"/>
          <p:cNvSpPr/>
          <p:nvPr/>
        </p:nvSpPr>
        <p:spPr>
          <a:xfrm>
            <a:off x="6080760" y="1627632"/>
            <a:ext cx="384048" cy="1417320"/>
          </a:xfrm>
          <a:prstGeom prst="rect">
            <a:avLst/>
          </a:prstGeom>
          <a:solidFill>
            <a:srgbClr val="0057B8"/>
          </a:solidFill>
          <a:ln w="12700">
            <a:solidFill>
              <a:srgbClr val="0057B8"/>
            </a:solidFill>
            <a:prstDash val="solid"/>
          </a:ln>
        </p:spPr>
        <p:txBody>
          <a:bodyPr/>
          <a:lstStyle/>
          <a:p>
            <a:endParaRPr lang="en-US"/>
          </a:p>
        </p:txBody>
      </p:sp>
      <p:sp>
        <p:nvSpPr>
          <p:cNvPr id="23" name="Text 20"/>
          <p:cNvSpPr/>
          <p:nvPr/>
        </p:nvSpPr>
        <p:spPr>
          <a:xfrm>
            <a:off x="6080760" y="162763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03</a:t>
            </a:r>
            <a:endParaRPr lang="en-US" sz="1500" dirty="0"/>
          </a:p>
        </p:txBody>
      </p:sp>
      <p:sp>
        <p:nvSpPr>
          <p:cNvPr id="24" name="Text 21"/>
          <p:cNvSpPr/>
          <p:nvPr/>
        </p:nvSpPr>
        <p:spPr>
          <a:xfrm>
            <a:off x="6537960" y="168249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Chemical Application</a:t>
            </a:r>
            <a:endParaRPr lang="en-US" sz="1150" dirty="0"/>
          </a:p>
        </p:txBody>
      </p:sp>
      <p:sp>
        <p:nvSpPr>
          <p:cNvPr id="25" name="Text 22"/>
          <p:cNvSpPr/>
          <p:nvPr/>
        </p:nvSpPr>
        <p:spPr>
          <a:xfrm>
            <a:off x="6537960" y="197510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Engineered solutions are introduced into the system, tailored to both the metallurgy of the asset and the specific contaminant present — whether scale, varnish, biofilm, or oxide.</a:t>
            </a:r>
            <a:endParaRPr lang="en-US" sz="950" dirty="0"/>
          </a:p>
        </p:txBody>
      </p:sp>
      <p:sp>
        <p:nvSpPr>
          <p:cNvPr id="26" name="Shape 23"/>
          <p:cNvSpPr/>
          <p:nvPr/>
        </p:nvSpPr>
        <p:spPr>
          <a:xfrm>
            <a:off x="1371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7" name="Shape 24"/>
          <p:cNvSpPr/>
          <p:nvPr/>
        </p:nvSpPr>
        <p:spPr>
          <a:xfrm>
            <a:off x="1371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28" name="Text 25"/>
          <p:cNvSpPr/>
          <p:nvPr/>
        </p:nvSpPr>
        <p:spPr>
          <a:xfrm>
            <a:off x="1371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04</a:t>
            </a:r>
            <a:endParaRPr lang="en-US" sz="1500" dirty="0"/>
          </a:p>
        </p:txBody>
      </p:sp>
      <p:sp>
        <p:nvSpPr>
          <p:cNvPr id="29" name="Text 26"/>
          <p:cNvSpPr/>
          <p:nvPr/>
        </p:nvSpPr>
        <p:spPr>
          <a:xfrm>
            <a:off x="5943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Circulation &amp; Soak</a:t>
            </a:r>
            <a:endParaRPr lang="en-US" sz="1150" dirty="0"/>
          </a:p>
        </p:txBody>
      </p:sp>
      <p:sp>
        <p:nvSpPr>
          <p:cNvPr id="30" name="Text 27"/>
          <p:cNvSpPr/>
          <p:nvPr/>
        </p:nvSpPr>
        <p:spPr>
          <a:xfrm>
            <a:off x="5943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Chemicals are circulated at specific velocities or allowed to soak to ensure total penetration and breakdown of deep-seated fouling — including deposits on internal pipe walls and heat transfer surfaces.</a:t>
            </a:r>
            <a:endParaRPr lang="en-US" sz="950" dirty="0"/>
          </a:p>
        </p:txBody>
      </p:sp>
      <p:sp>
        <p:nvSpPr>
          <p:cNvPr id="31" name="Shape 28"/>
          <p:cNvSpPr/>
          <p:nvPr/>
        </p:nvSpPr>
        <p:spPr>
          <a:xfrm>
            <a:off x="31089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2" name="Shape 29"/>
          <p:cNvSpPr/>
          <p:nvPr/>
        </p:nvSpPr>
        <p:spPr>
          <a:xfrm>
            <a:off x="31089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33" name="Text 30"/>
          <p:cNvSpPr/>
          <p:nvPr/>
        </p:nvSpPr>
        <p:spPr>
          <a:xfrm>
            <a:off x="31089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05</a:t>
            </a:r>
            <a:endParaRPr lang="en-US" sz="1500" dirty="0"/>
          </a:p>
        </p:txBody>
      </p:sp>
      <p:sp>
        <p:nvSpPr>
          <p:cNvPr id="34" name="Text 31"/>
          <p:cNvSpPr/>
          <p:nvPr/>
        </p:nvSpPr>
        <p:spPr>
          <a:xfrm>
            <a:off x="35661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Flushing &amp; Neutralization</a:t>
            </a:r>
            <a:endParaRPr lang="en-US" sz="1150" dirty="0"/>
          </a:p>
        </p:txBody>
      </p:sp>
      <p:sp>
        <p:nvSpPr>
          <p:cNvPr id="35" name="Text 32"/>
          <p:cNvSpPr/>
          <p:nvPr/>
        </p:nvSpPr>
        <p:spPr>
          <a:xfrm>
            <a:off x="35661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The system is flushed to remove dissolved contaminants, then chemically neutralized to stabilize metal surfaces and prevent post-cleaning corrosion or flash rust.</a:t>
            </a:r>
            <a:endParaRPr lang="en-US" sz="950" dirty="0"/>
          </a:p>
        </p:txBody>
      </p:sp>
      <p:sp>
        <p:nvSpPr>
          <p:cNvPr id="36" name="Shape 33"/>
          <p:cNvSpPr/>
          <p:nvPr/>
        </p:nvSpPr>
        <p:spPr>
          <a:xfrm>
            <a:off x="6080760" y="3136392"/>
            <a:ext cx="2834640" cy="1417320"/>
          </a:xfrm>
          <a:prstGeom prst="rect">
            <a:avLst/>
          </a:prstGeom>
          <a:solidFill>
            <a:srgbClr val="FFFFFF"/>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7" name="Shape 34"/>
          <p:cNvSpPr/>
          <p:nvPr/>
        </p:nvSpPr>
        <p:spPr>
          <a:xfrm>
            <a:off x="6080760" y="3136392"/>
            <a:ext cx="384048" cy="1417320"/>
          </a:xfrm>
          <a:prstGeom prst="rect">
            <a:avLst/>
          </a:prstGeom>
          <a:solidFill>
            <a:srgbClr val="0057B8"/>
          </a:solidFill>
          <a:ln w="12700">
            <a:solidFill>
              <a:srgbClr val="0057B8"/>
            </a:solidFill>
            <a:prstDash val="solid"/>
          </a:ln>
        </p:spPr>
        <p:txBody>
          <a:bodyPr/>
          <a:lstStyle/>
          <a:p>
            <a:endParaRPr lang="en-US"/>
          </a:p>
        </p:txBody>
      </p:sp>
      <p:sp>
        <p:nvSpPr>
          <p:cNvPr id="38" name="Text 35"/>
          <p:cNvSpPr/>
          <p:nvPr/>
        </p:nvSpPr>
        <p:spPr>
          <a:xfrm>
            <a:off x="6080760" y="3136392"/>
            <a:ext cx="384048" cy="1417320"/>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06</a:t>
            </a:r>
            <a:endParaRPr lang="en-US" sz="1500" dirty="0"/>
          </a:p>
        </p:txBody>
      </p:sp>
      <p:sp>
        <p:nvSpPr>
          <p:cNvPr id="39" name="Text 36"/>
          <p:cNvSpPr/>
          <p:nvPr/>
        </p:nvSpPr>
        <p:spPr>
          <a:xfrm>
            <a:off x="6537960" y="3191256"/>
            <a:ext cx="2286000" cy="274320"/>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Inspection &amp; Restart</a:t>
            </a:r>
            <a:endParaRPr lang="en-US" sz="1150" dirty="0"/>
          </a:p>
        </p:txBody>
      </p:sp>
      <p:sp>
        <p:nvSpPr>
          <p:cNvPr id="40" name="Text 37"/>
          <p:cNvSpPr/>
          <p:nvPr/>
        </p:nvSpPr>
        <p:spPr>
          <a:xfrm>
            <a:off x="6537960" y="3483864"/>
            <a:ext cx="2286000" cy="1014984"/>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Final inspections verify cleanliness standards — including coupon analysis, visual inspection, and flow verification — before the equipment is cleared for operational restart.</a:t>
            </a:r>
            <a:endParaRPr lang="en-US" sz="950" dirty="0"/>
          </a:p>
        </p:txBody>
      </p:sp>
      <p:pic>
        <p:nvPicPr>
          <p:cNvPr id="41" name="Image 0" descr="preencoded.png">
            <a:extLst>
              <a:ext uri="{FF2B5EF4-FFF2-40B4-BE49-F238E27FC236}">
                <a16:creationId xmlns:a16="http://schemas.microsoft.com/office/drawing/2014/main" id="{1184F241-2A02-2452-83D4-56F5EB5AA476}"/>
              </a:ext>
            </a:extLst>
          </p:cNvPr>
          <p:cNvPicPr>
            <a:picLocks noChangeAspect="1"/>
          </p:cNvPicPr>
          <p:nvPr/>
        </p:nvPicPr>
        <p:blipFill>
          <a:blip r:embed="rId3"/>
          <a:srcRect/>
          <a:stretch/>
        </p:blipFill>
        <p:spPr>
          <a:xfrm>
            <a:off x="7680960" y="80022"/>
            <a:ext cx="1064623" cy="498324"/>
          </a:xfrm>
          <a:prstGeom prst="rect">
            <a:avLst/>
          </a:prstGeom>
        </p:spPr>
      </p:pic>
      <p:sp>
        <p:nvSpPr>
          <p:cNvPr id="5" name="Terminator 4">
            <a:hlinkClick r:id="rId4"/>
            <a:extLst>
              <a:ext uri="{FF2B5EF4-FFF2-40B4-BE49-F238E27FC236}">
                <a16:creationId xmlns:a16="http://schemas.microsoft.com/office/drawing/2014/main" id="{868FA627-A057-DEDA-1029-78EA92F12276}"/>
              </a:ext>
            </a:extLst>
          </p:cNvPr>
          <p:cNvSpPr/>
          <p:nvPr/>
        </p:nvSpPr>
        <p:spPr>
          <a:xfrm>
            <a:off x="6167074" y="170657"/>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3498CDF-EA98-87DF-C60D-782DA1C24603}"/>
              </a:ext>
            </a:extLst>
          </p:cNvPr>
          <p:cNvSpPr txBox="1"/>
          <p:nvPr/>
        </p:nvSpPr>
        <p:spPr>
          <a:xfrm>
            <a:off x="6272784" y="215149"/>
            <a:ext cx="985652" cy="253916"/>
          </a:xfrm>
          <a:prstGeom prst="rect">
            <a:avLst/>
          </a:prstGeom>
          <a:noFill/>
        </p:spPr>
        <p:txBody>
          <a:bodyPr wrap="square" rtlCol="0">
            <a:spAutoFit/>
          </a:bodyPr>
          <a:lstStyle/>
          <a:p>
            <a:r>
              <a:rPr lang="en-US" sz="1050" dirty="0">
                <a:hlinkClick r:id="rId4"/>
              </a:rPr>
              <a:t>CAPABILITIES</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CHEMICAL CLEANING  ·  ASSET-SPECIFIC APPLICATIONS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ASSET-SPECIFIC REMEDIATION</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84048"/>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Each industrial asset accumulates distinct contamination profiles. LOK applies specialized chemical approaches matched to the asset type, metallurgy, and contaminant to maximize removal efficiency and protect base metal.</a:t>
            </a:r>
            <a:endParaRPr lang="en-US" sz="1100" dirty="0"/>
          </a:p>
        </p:txBody>
      </p:sp>
      <p:sp>
        <p:nvSpPr>
          <p:cNvPr id="11" name="Shape 8"/>
          <p:cNvSpPr/>
          <p:nvPr/>
        </p:nvSpPr>
        <p:spPr>
          <a:xfrm>
            <a:off x="137160" y="1627632"/>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27632"/>
            <a:ext cx="2834640" cy="41148"/>
          </a:xfrm>
          <a:prstGeom prst="rect">
            <a:avLst/>
          </a:prstGeom>
          <a:solidFill>
            <a:srgbClr val="0057B8"/>
          </a:solidFill>
          <a:ln w="12700">
            <a:solidFill>
              <a:srgbClr val="0057B8"/>
            </a:solidFill>
            <a:prstDash val="solid"/>
          </a:ln>
        </p:spPr>
        <p:txBody>
          <a:bodyPr/>
          <a:lstStyle/>
          <a:p>
            <a:endParaRPr lang="en-US"/>
          </a:p>
        </p:txBody>
      </p:sp>
      <p:pic>
        <p:nvPicPr>
          <p:cNvPr id="13" name="Image 1" descr="preencoded.png"/>
          <p:cNvPicPr>
            <a:picLocks noChangeAspect="1"/>
          </p:cNvPicPr>
          <p:nvPr/>
        </p:nvPicPr>
        <p:blipFill>
          <a:blip r:embed="rId3"/>
          <a:stretch>
            <a:fillRect/>
          </a:stretch>
        </p:blipFill>
        <p:spPr>
          <a:xfrm>
            <a:off x="246888" y="1691640"/>
            <a:ext cx="292608" cy="292608"/>
          </a:xfrm>
          <a:prstGeom prst="rect">
            <a:avLst/>
          </a:prstGeom>
        </p:spPr>
      </p:pic>
      <p:sp>
        <p:nvSpPr>
          <p:cNvPr id="14" name="Text 10"/>
          <p:cNvSpPr/>
          <p:nvPr/>
        </p:nvSpPr>
        <p:spPr>
          <a:xfrm>
            <a:off x="612648" y="1682496"/>
            <a:ext cx="2249424" cy="201168"/>
          </a:xfrm>
          <a:prstGeom prst="rect">
            <a:avLst/>
          </a:prstGeom>
          <a:noFill/>
          <a:ln/>
        </p:spPr>
        <p:txBody>
          <a:bodyPr wrap="square" lIns="0" tIns="0" rIns="0" bIns="0" rtlCol="0" anchor="ctr"/>
          <a:lstStyle/>
          <a:p>
            <a:pPr marL="0" indent="0">
              <a:buNone/>
            </a:pPr>
            <a:r>
              <a:rPr lang="en-US" sz="1200" b="1" dirty="0">
                <a:solidFill>
                  <a:srgbClr val="0D1B2A"/>
                </a:solidFill>
                <a:latin typeface="Trebuchet MS" pitchFamily="34" charset="0"/>
                <a:ea typeface="Trebuchet MS" pitchFamily="34" charset="-122"/>
                <a:cs typeface="Trebuchet MS" pitchFamily="34" charset="-120"/>
              </a:rPr>
              <a:t>Heat Exchangers</a:t>
            </a:r>
            <a:endParaRPr lang="en-US" sz="1200" dirty="0"/>
          </a:p>
        </p:txBody>
      </p:sp>
      <p:sp>
        <p:nvSpPr>
          <p:cNvPr id="15" name="Text 11"/>
          <p:cNvSpPr/>
          <p:nvPr/>
        </p:nvSpPr>
        <p:spPr>
          <a:xfrm>
            <a:off x="612648" y="1874520"/>
            <a:ext cx="2249424" cy="164592"/>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Scale &amp; Fouling Removal</a:t>
            </a:r>
            <a:endParaRPr lang="en-US" sz="950" dirty="0"/>
          </a:p>
        </p:txBody>
      </p:sp>
      <p:sp>
        <p:nvSpPr>
          <p:cNvPr id="16" name="Text 12"/>
          <p:cNvSpPr/>
          <p:nvPr/>
        </p:nvSpPr>
        <p:spPr>
          <a:xfrm>
            <a:off x="246888" y="2075688"/>
            <a:ext cx="2615184" cy="905256"/>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Chemical descaling restores thermal conductivity by dissolving calcium, silica, and biological fouling from tube bundles and shell surfaces — recovering full heat transfer performance without mechanical damage.</a:t>
            </a:r>
            <a:endParaRPr lang="en-US" sz="950" dirty="0"/>
          </a:p>
        </p:txBody>
      </p:sp>
      <p:sp>
        <p:nvSpPr>
          <p:cNvPr id="17" name="Shape 13"/>
          <p:cNvSpPr/>
          <p:nvPr/>
        </p:nvSpPr>
        <p:spPr>
          <a:xfrm>
            <a:off x="3108960" y="1627632"/>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8" name="Shape 14"/>
          <p:cNvSpPr/>
          <p:nvPr/>
        </p:nvSpPr>
        <p:spPr>
          <a:xfrm>
            <a:off x="3108960" y="1627632"/>
            <a:ext cx="2834640" cy="41148"/>
          </a:xfrm>
          <a:prstGeom prst="rect">
            <a:avLst/>
          </a:prstGeom>
          <a:solidFill>
            <a:srgbClr val="0057B8"/>
          </a:solidFill>
          <a:ln w="12700">
            <a:solidFill>
              <a:srgbClr val="0057B8"/>
            </a:solidFill>
            <a:prstDash val="solid"/>
          </a:ln>
        </p:spPr>
        <p:txBody>
          <a:bodyPr/>
          <a:lstStyle/>
          <a:p>
            <a:endParaRPr lang="en-US"/>
          </a:p>
        </p:txBody>
      </p:sp>
      <p:pic>
        <p:nvPicPr>
          <p:cNvPr id="19" name="Image 2" descr="preencoded.png"/>
          <p:cNvPicPr>
            <a:picLocks noChangeAspect="1"/>
          </p:cNvPicPr>
          <p:nvPr/>
        </p:nvPicPr>
        <p:blipFill>
          <a:blip r:embed="rId4"/>
          <a:stretch>
            <a:fillRect/>
          </a:stretch>
        </p:blipFill>
        <p:spPr>
          <a:xfrm>
            <a:off x="3218688" y="1691640"/>
            <a:ext cx="292608" cy="292608"/>
          </a:xfrm>
          <a:prstGeom prst="rect">
            <a:avLst/>
          </a:prstGeom>
        </p:spPr>
      </p:pic>
      <p:sp>
        <p:nvSpPr>
          <p:cNvPr id="20" name="Text 15"/>
          <p:cNvSpPr/>
          <p:nvPr/>
        </p:nvSpPr>
        <p:spPr>
          <a:xfrm>
            <a:off x="3584448" y="1682496"/>
            <a:ext cx="2249424" cy="201168"/>
          </a:xfrm>
          <a:prstGeom prst="rect">
            <a:avLst/>
          </a:prstGeom>
          <a:noFill/>
          <a:ln/>
        </p:spPr>
        <p:txBody>
          <a:bodyPr wrap="square" lIns="0" tIns="0" rIns="0" bIns="0" rtlCol="0" anchor="ctr"/>
          <a:lstStyle/>
          <a:p>
            <a:pPr marL="0" indent="0">
              <a:buNone/>
            </a:pPr>
            <a:r>
              <a:rPr lang="en-US" sz="1200" b="1" dirty="0">
                <a:solidFill>
                  <a:srgbClr val="0D1B2A"/>
                </a:solidFill>
                <a:latin typeface="Trebuchet MS" pitchFamily="34" charset="0"/>
                <a:ea typeface="Trebuchet MS" pitchFamily="34" charset="-122"/>
                <a:cs typeface="Trebuchet MS" pitchFamily="34" charset="-120"/>
              </a:rPr>
              <a:t>Pipelines</a:t>
            </a:r>
            <a:endParaRPr lang="en-US" sz="1200" dirty="0"/>
          </a:p>
        </p:txBody>
      </p:sp>
      <p:sp>
        <p:nvSpPr>
          <p:cNvPr id="21" name="Text 16"/>
          <p:cNvSpPr/>
          <p:nvPr/>
        </p:nvSpPr>
        <p:spPr>
          <a:xfrm>
            <a:off x="3584448" y="1874520"/>
            <a:ext cx="2249424" cy="164592"/>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Wax, Scale &amp; Biofilm</a:t>
            </a:r>
            <a:endParaRPr lang="en-US" sz="950" dirty="0"/>
          </a:p>
        </p:txBody>
      </p:sp>
      <p:sp>
        <p:nvSpPr>
          <p:cNvPr id="22" name="Text 17"/>
          <p:cNvSpPr/>
          <p:nvPr/>
        </p:nvSpPr>
        <p:spPr>
          <a:xfrm>
            <a:off x="3218688" y="2075688"/>
            <a:ext cx="2615184" cy="905256"/>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Targeted chemical treatment removes wax, mineral scale, and biofilms that restrict flow in gathering systems, production lines, and injection networks — restoring full throughput capacity.</a:t>
            </a:r>
            <a:endParaRPr lang="en-US" sz="950" dirty="0"/>
          </a:p>
        </p:txBody>
      </p:sp>
      <p:sp>
        <p:nvSpPr>
          <p:cNvPr id="23" name="Shape 18"/>
          <p:cNvSpPr/>
          <p:nvPr/>
        </p:nvSpPr>
        <p:spPr>
          <a:xfrm>
            <a:off x="6080760" y="1627632"/>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4" name="Shape 19"/>
          <p:cNvSpPr/>
          <p:nvPr/>
        </p:nvSpPr>
        <p:spPr>
          <a:xfrm>
            <a:off x="6080760" y="1627632"/>
            <a:ext cx="2834640" cy="41148"/>
          </a:xfrm>
          <a:prstGeom prst="rect">
            <a:avLst/>
          </a:prstGeom>
          <a:solidFill>
            <a:srgbClr val="0057B8"/>
          </a:solidFill>
          <a:ln w="12700">
            <a:solidFill>
              <a:srgbClr val="0057B8"/>
            </a:solidFill>
            <a:prstDash val="solid"/>
          </a:ln>
        </p:spPr>
        <p:txBody>
          <a:bodyPr/>
          <a:lstStyle/>
          <a:p>
            <a:endParaRPr lang="en-US"/>
          </a:p>
        </p:txBody>
      </p:sp>
      <p:pic>
        <p:nvPicPr>
          <p:cNvPr id="25" name="Image 3" descr="preencoded.png"/>
          <p:cNvPicPr>
            <a:picLocks noChangeAspect="1"/>
          </p:cNvPicPr>
          <p:nvPr/>
        </p:nvPicPr>
        <p:blipFill>
          <a:blip r:embed="rId5"/>
          <a:stretch>
            <a:fillRect/>
          </a:stretch>
        </p:blipFill>
        <p:spPr>
          <a:xfrm>
            <a:off x="6190488" y="1691640"/>
            <a:ext cx="292608" cy="292608"/>
          </a:xfrm>
          <a:prstGeom prst="rect">
            <a:avLst/>
          </a:prstGeom>
        </p:spPr>
      </p:pic>
      <p:sp>
        <p:nvSpPr>
          <p:cNvPr id="26" name="Text 20"/>
          <p:cNvSpPr/>
          <p:nvPr/>
        </p:nvSpPr>
        <p:spPr>
          <a:xfrm>
            <a:off x="6556248" y="1682496"/>
            <a:ext cx="2249424" cy="201168"/>
          </a:xfrm>
          <a:prstGeom prst="rect">
            <a:avLst/>
          </a:prstGeom>
          <a:noFill/>
          <a:ln/>
        </p:spPr>
        <p:txBody>
          <a:bodyPr wrap="square" lIns="0" tIns="0" rIns="0" bIns="0" rtlCol="0" anchor="ctr"/>
          <a:lstStyle/>
          <a:p>
            <a:pPr marL="0" indent="0">
              <a:buNone/>
            </a:pPr>
            <a:r>
              <a:rPr lang="en-US" sz="1200" b="1" dirty="0">
                <a:solidFill>
                  <a:srgbClr val="0D1B2A"/>
                </a:solidFill>
                <a:latin typeface="Trebuchet MS" pitchFamily="34" charset="0"/>
                <a:ea typeface="Trebuchet MS" pitchFamily="34" charset="-122"/>
                <a:cs typeface="Trebuchet MS" pitchFamily="34" charset="-120"/>
              </a:rPr>
              <a:t>Vessels &amp; Reactors</a:t>
            </a:r>
            <a:endParaRPr lang="en-US" sz="1200" dirty="0"/>
          </a:p>
        </p:txBody>
      </p:sp>
      <p:sp>
        <p:nvSpPr>
          <p:cNvPr id="27" name="Text 21"/>
          <p:cNvSpPr/>
          <p:nvPr/>
        </p:nvSpPr>
        <p:spPr>
          <a:xfrm>
            <a:off x="6556248" y="1874520"/>
            <a:ext cx="2249424" cy="164592"/>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Deep Corrosion &amp; Deposits</a:t>
            </a:r>
            <a:endParaRPr lang="en-US" sz="950" dirty="0"/>
          </a:p>
        </p:txBody>
      </p:sp>
      <p:sp>
        <p:nvSpPr>
          <p:cNvPr id="28" name="Text 22"/>
          <p:cNvSpPr/>
          <p:nvPr/>
        </p:nvSpPr>
        <p:spPr>
          <a:xfrm>
            <a:off x="6190488" y="2075688"/>
            <a:ext cx="2615184" cy="905256"/>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Concentrated chemical application removes heavy iron oxide, scale, and process deposits from vessel internals and reactor beds — including passivation to protect cleaned surfaces from re-oxidation.</a:t>
            </a:r>
            <a:endParaRPr lang="en-US" sz="950" dirty="0"/>
          </a:p>
        </p:txBody>
      </p:sp>
      <p:sp>
        <p:nvSpPr>
          <p:cNvPr id="29" name="Shape 23"/>
          <p:cNvSpPr/>
          <p:nvPr/>
        </p:nvSpPr>
        <p:spPr>
          <a:xfrm>
            <a:off x="1618488" y="3246120"/>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0" name="Shape 24"/>
          <p:cNvSpPr/>
          <p:nvPr/>
        </p:nvSpPr>
        <p:spPr>
          <a:xfrm>
            <a:off x="1618488" y="3246120"/>
            <a:ext cx="2834640" cy="41148"/>
          </a:xfrm>
          <a:prstGeom prst="rect">
            <a:avLst/>
          </a:prstGeom>
          <a:solidFill>
            <a:srgbClr val="0057B8"/>
          </a:solidFill>
          <a:ln w="12700">
            <a:solidFill>
              <a:srgbClr val="0057B8"/>
            </a:solidFill>
            <a:prstDash val="solid"/>
          </a:ln>
        </p:spPr>
        <p:txBody>
          <a:bodyPr/>
          <a:lstStyle/>
          <a:p>
            <a:endParaRPr lang="en-US"/>
          </a:p>
        </p:txBody>
      </p:sp>
      <p:pic>
        <p:nvPicPr>
          <p:cNvPr id="31" name="Image 4" descr="preencoded.png"/>
          <p:cNvPicPr>
            <a:picLocks noChangeAspect="1"/>
          </p:cNvPicPr>
          <p:nvPr/>
        </p:nvPicPr>
        <p:blipFill>
          <a:blip r:embed="rId6"/>
          <a:stretch>
            <a:fillRect/>
          </a:stretch>
        </p:blipFill>
        <p:spPr>
          <a:xfrm>
            <a:off x="1728216" y="3310128"/>
            <a:ext cx="292608" cy="292608"/>
          </a:xfrm>
          <a:prstGeom prst="rect">
            <a:avLst/>
          </a:prstGeom>
        </p:spPr>
      </p:pic>
      <p:sp>
        <p:nvSpPr>
          <p:cNvPr id="32" name="Text 25"/>
          <p:cNvSpPr/>
          <p:nvPr/>
        </p:nvSpPr>
        <p:spPr>
          <a:xfrm>
            <a:off x="2093976" y="3300984"/>
            <a:ext cx="2249424" cy="201168"/>
          </a:xfrm>
          <a:prstGeom prst="rect">
            <a:avLst/>
          </a:prstGeom>
          <a:noFill/>
          <a:ln/>
        </p:spPr>
        <p:txBody>
          <a:bodyPr wrap="square" lIns="0" tIns="0" rIns="0" bIns="0" rtlCol="0" anchor="ctr"/>
          <a:lstStyle/>
          <a:p>
            <a:pPr marL="0" indent="0">
              <a:buNone/>
            </a:pPr>
            <a:r>
              <a:rPr lang="en-US" sz="1200" b="1" dirty="0">
                <a:solidFill>
                  <a:srgbClr val="0D1B2A"/>
                </a:solidFill>
                <a:latin typeface="Trebuchet MS" pitchFamily="34" charset="0"/>
                <a:ea typeface="Trebuchet MS" pitchFamily="34" charset="-122"/>
                <a:cs typeface="Trebuchet MS" pitchFamily="34" charset="-120"/>
              </a:rPr>
              <a:t>Compressors</a:t>
            </a:r>
            <a:endParaRPr lang="en-US" sz="1200" dirty="0"/>
          </a:p>
        </p:txBody>
      </p:sp>
      <p:sp>
        <p:nvSpPr>
          <p:cNvPr id="33" name="Text 26"/>
          <p:cNvSpPr/>
          <p:nvPr/>
        </p:nvSpPr>
        <p:spPr>
          <a:xfrm>
            <a:off x="2093976" y="3493008"/>
            <a:ext cx="2249424" cy="164592"/>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Hydrocarbon &amp; Varnish</a:t>
            </a:r>
            <a:endParaRPr lang="en-US" sz="950" dirty="0"/>
          </a:p>
        </p:txBody>
      </p:sp>
      <p:sp>
        <p:nvSpPr>
          <p:cNvPr id="34" name="Text 27"/>
          <p:cNvSpPr/>
          <p:nvPr/>
        </p:nvSpPr>
        <p:spPr>
          <a:xfrm>
            <a:off x="1728216" y="3694176"/>
            <a:ext cx="2615184" cy="905256"/>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Specially formulated solvent and chemical solutions remove polymerized hydrocarbon varnish from compressor internals, valve assemblies, and cooling passages — preventing mechanical binding and seal degradation.</a:t>
            </a:r>
            <a:endParaRPr lang="en-US" sz="950" dirty="0"/>
          </a:p>
        </p:txBody>
      </p:sp>
      <p:sp>
        <p:nvSpPr>
          <p:cNvPr id="35" name="Shape 28"/>
          <p:cNvSpPr/>
          <p:nvPr/>
        </p:nvSpPr>
        <p:spPr>
          <a:xfrm>
            <a:off x="4590288" y="3246120"/>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6" name="Shape 29"/>
          <p:cNvSpPr/>
          <p:nvPr/>
        </p:nvSpPr>
        <p:spPr>
          <a:xfrm>
            <a:off x="4590288" y="3246120"/>
            <a:ext cx="2834640" cy="41148"/>
          </a:xfrm>
          <a:prstGeom prst="rect">
            <a:avLst/>
          </a:prstGeom>
          <a:solidFill>
            <a:srgbClr val="0057B8"/>
          </a:solidFill>
          <a:ln w="12700">
            <a:solidFill>
              <a:srgbClr val="0057B8"/>
            </a:solidFill>
            <a:prstDash val="solid"/>
          </a:ln>
        </p:spPr>
        <p:txBody>
          <a:bodyPr/>
          <a:lstStyle/>
          <a:p>
            <a:endParaRPr lang="en-US"/>
          </a:p>
        </p:txBody>
      </p:sp>
      <p:pic>
        <p:nvPicPr>
          <p:cNvPr id="37" name="Image 5" descr="preencoded.png"/>
          <p:cNvPicPr>
            <a:picLocks noChangeAspect="1"/>
          </p:cNvPicPr>
          <p:nvPr/>
        </p:nvPicPr>
        <p:blipFill>
          <a:blip r:embed="rId7"/>
          <a:stretch>
            <a:fillRect/>
          </a:stretch>
        </p:blipFill>
        <p:spPr>
          <a:xfrm>
            <a:off x="4700016" y="3310128"/>
            <a:ext cx="292608" cy="292608"/>
          </a:xfrm>
          <a:prstGeom prst="rect">
            <a:avLst/>
          </a:prstGeom>
        </p:spPr>
      </p:pic>
      <p:sp>
        <p:nvSpPr>
          <p:cNvPr id="38" name="Text 30"/>
          <p:cNvSpPr/>
          <p:nvPr/>
        </p:nvSpPr>
        <p:spPr>
          <a:xfrm>
            <a:off x="5065776" y="3300984"/>
            <a:ext cx="2249424" cy="201168"/>
          </a:xfrm>
          <a:prstGeom prst="rect">
            <a:avLst/>
          </a:prstGeom>
          <a:noFill/>
          <a:ln/>
        </p:spPr>
        <p:txBody>
          <a:bodyPr wrap="square" lIns="0" tIns="0" rIns="0" bIns="0" rtlCol="0" anchor="ctr"/>
          <a:lstStyle/>
          <a:p>
            <a:pPr marL="0" indent="0">
              <a:buNone/>
            </a:pPr>
            <a:r>
              <a:rPr lang="en-US" sz="1200" b="1" dirty="0">
                <a:solidFill>
                  <a:srgbClr val="0D1B2A"/>
                </a:solidFill>
                <a:latin typeface="Trebuchet MS" pitchFamily="34" charset="0"/>
                <a:ea typeface="Trebuchet MS" pitchFamily="34" charset="-122"/>
                <a:cs typeface="Trebuchet MS" pitchFamily="34" charset="-120"/>
              </a:rPr>
              <a:t>Boilers</a:t>
            </a:r>
            <a:endParaRPr lang="en-US" sz="1200" dirty="0"/>
          </a:p>
        </p:txBody>
      </p:sp>
      <p:sp>
        <p:nvSpPr>
          <p:cNvPr id="39" name="Text 31"/>
          <p:cNvSpPr/>
          <p:nvPr/>
        </p:nvSpPr>
        <p:spPr>
          <a:xfrm>
            <a:off x="5065776" y="3493008"/>
            <a:ext cx="2249424" cy="164592"/>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Scale Removal &amp; Passivation</a:t>
            </a:r>
            <a:endParaRPr lang="en-US" sz="950" dirty="0"/>
          </a:p>
        </p:txBody>
      </p:sp>
      <p:sp>
        <p:nvSpPr>
          <p:cNvPr id="40" name="Text 32"/>
          <p:cNvSpPr/>
          <p:nvPr/>
        </p:nvSpPr>
        <p:spPr>
          <a:xfrm>
            <a:off x="4700016" y="3694176"/>
            <a:ext cx="2615184" cy="905256"/>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Acid or chelant-based descaling removes carbonate and silicate scale from boiler tubes, followed by a critical passivation step using neutralizing amines to protect bare metal surfaces from corrosion at restart.</a:t>
            </a:r>
            <a:endParaRPr lang="en-US" sz="950" dirty="0"/>
          </a:p>
        </p:txBody>
      </p:sp>
      <p:pic>
        <p:nvPicPr>
          <p:cNvPr id="41" name="Image 0" descr="preencoded.png">
            <a:extLst>
              <a:ext uri="{FF2B5EF4-FFF2-40B4-BE49-F238E27FC236}">
                <a16:creationId xmlns:a16="http://schemas.microsoft.com/office/drawing/2014/main" id="{5B8CF028-BDFC-71BB-947E-4D8048C925ED}"/>
              </a:ext>
            </a:extLst>
          </p:cNvPr>
          <p:cNvPicPr>
            <a:picLocks noChangeAspect="1"/>
          </p:cNvPicPr>
          <p:nvPr/>
        </p:nvPicPr>
        <p:blipFill>
          <a:blip r:embed="rId8"/>
          <a:srcRect/>
          <a:stretch/>
        </p:blipFill>
        <p:spPr>
          <a:xfrm>
            <a:off x="7805057" y="80022"/>
            <a:ext cx="1064623" cy="498324"/>
          </a:xfrm>
          <a:prstGeom prst="rect">
            <a:avLst/>
          </a:prstGeom>
        </p:spPr>
      </p:pic>
      <p:sp>
        <p:nvSpPr>
          <p:cNvPr id="5" name="Terminator 4">
            <a:hlinkClick r:id="rId9"/>
            <a:extLst>
              <a:ext uri="{FF2B5EF4-FFF2-40B4-BE49-F238E27FC236}">
                <a16:creationId xmlns:a16="http://schemas.microsoft.com/office/drawing/2014/main" id="{EBA94269-F4EE-3D6F-F26A-F9A5FE8795C1}"/>
              </a:ext>
            </a:extLst>
          </p:cNvPr>
          <p:cNvSpPr/>
          <p:nvPr/>
        </p:nvSpPr>
        <p:spPr>
          <a:xfrm>
            <a:off x="6392705" y="131519"/>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13DB53-D123-7B98-9EC8-C8F23EE87DC5}"/>
              </a:ext>
            </a:extLst>
          </p:cNvPr>
          <p:cNvSpPr txBox="1"/>
          <p:nvPr/>
        </p:nvSpPr>
        <p:spPr>
          <a:xfrm>
            <a:off x="6499662" y="165650"/>
            <a:ext cx="985652" cy="253916"/>
          </a:xfrm>
          <a:prstGeom prst="rect">
            <a:avLst/>
          </a:prstGeom>
          <a:noFill/>
        </p:spPr>
        <p:txBody>
          <a:bodyPr wrap="square" rtlCol="0">
            <a:spAutoFit/>
          </a:bodyPr>
          <a:lstStyle/>
          <a:p>
            <a:r>
              <a:rPr lang="en-US" sz="1050" dirty="0">
                <a:hlinkClick r:id="rId9"/>
              </a:rPr>
              <a:t>CAPABILITIES</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LUBE OIL &amp; HOT OIL FLUSHING  ·  OVERVIEW</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LUBE OIL &amp; HOT OIL FLUSHING</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29184"/>
          </a:xfrm>
          <a:prstGeom prst="rect">
            <a:avLst/>
          </a:prstGeom>
          <a:noFill/>
          <a:ln/>
        </p:spPr>
        <p:txBody>
          <a:bodyPr wrap="square" lIns="0" tIns="0" rIns="0" bIns="0" rtlCol="0" anchor="ctr"/>
          <a:lstStyle/>
          <a:p>
            <a:pPr marL="0" indent="0">
              <a:buNone/>
            </a:pPr>
            <a:r>
              <a:rPr lang="en-US" sz="1400" b="1" dirty="0">
                <a:solidFill>
                  <a:srgbClr val="0D1B2A"/>
                </a:solidFill>
                <a:latin typeface="Trebuchet MS" pitchFamily="34" charset="0"/>
                <a:ea typeface="Trebuchet MS" pitchFamily="34" charset="-122"/>
                <a:cs typeface="Trebuchet MS" pitchFamily="34" charset="-120"/>
              </a:rPr>
              <a:t>Achieving ISO 4406 Cleanliness — Protecting Rotating Equipment from Commissioning Day One</a:t>
            </a:r>
            <a:endParaRPr lang="en-US" sz="1400" dirty="0"/>
          </a:p>
        </p:txBody>
      </p:sp>
      <p:sp>
        <p:nvSpPr>
          <p:cNvPr id="11" name="Text 8"/>
          <p:cNvSpPr/>
          <p:nvPr/>
        </p:nvSpPr>
        <p:spPr>
          <a:xfrm>
            <a:off x="411480" y="1527048"/>
            <a:ext cx="8321040" cy="420624"/>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High-velocity lube oil and hot oil flushing are critical pre-commissioning and post-repair procedures that ensure rotating equipment meets strict ISO cleanliness codes before startup, preventing premature mechanical failure and protecting asset warranties.</a:t>
            </a:r>
            <a:endParaRPr lang="en-US" sz="1100" dirty="0"/>
          </a:p>
        </p:txBody>
      </p:sp>
      <p:sp>
        <p:nvSpPr>
          <p:cNvPr id="12" name="Shape 9"/>
          <p:cNvSpPr/>
          <p:nvPr/>
        </p:nvSpPr>
        <p:spPr>
          <a:xfrm>
            <a:off x="137160" y="2057400"/>
            <a:ext cx="2834640" cy="1188720"/>
          </a:xfrm>
          <a:prstGeom prst="rect">
            <a:avLst/>
          </a:prstGeom>
          <a:solidFill>
            <a:srgbClr val="D9E6F3"/>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pic>
        <p:nvPicPr>
          <p:cNvPr id="13" name="Image 1" descr="preencoded.png"/>
          <p:cNvPicPr>
            <a:picLocks noChangeAspect="1"/>
          </p:cNvPicPr>
          <p:nvPr/>
        </p:nvPicPr>
        <p:blipFill>
          <a:blip r:embed="rId3"/>
          <a:stretch>
            <a:fillRect/>
          </a:stretch>
        </p:blipFill>
        <p:spPr>
          <a:xfrm>
            <a:off x="274320" y="2130552"/>
            <a:ext cx="347472" cy="347472"/>
          </a:xfrm>
          <a:prstGeom prst="rect">
            <a:avLst/>
          </a:prstGeom>
        </p:spPr>
      </p:pic>
      <p:sp>
        <p:nvSpPr>
          <p:cNvPr id="14" name="Text 10"/>
          <p:cNvSpPr/>
          <p:nvPr/>
        </p:nvSpPr>
        <p:spPr>
          <a:xfrm>
            <a:off x="704088" y="2103120"/>
            <a:ext cx="2103120" cy="365760"/>
          </a:xfrm>
          <a:prstGeom prst="rect">
            <a:avLst/>
          </a:prstGeom>
          <a:noFill/>
          <a:ln/>
        </p:spPr>
        <p:txBody>
          <a:bodyPr wrap="square" lIns="0" tIns="0" rIns="0" bIns="0" rtlCol="0" anchor="ctr"/>
          <a:lstStyle/>
          <a:p>
            <a:pPr marL="0" indent="0">
              <a:buNone/>
            </a:pPr>
            <a:r>
              <a:rPr lang="en-US" sz="1150" b="1" dirty="0">
                <a:solidFill>
                  <a:srgbClr val="0D1B2A"/>
                </a:solidFill>
                <a:latin typeface="Trebuchet MS" pitchFamily="34" charset="0"/>
                <a:ea typeface="Trebuchet MS" pitchFamily="34" charset="-122"/>
                <a:cs typeface="Trebuchet MS" pitchFamily="34" charset="-120"/>
              </a:rPr>
              <a:t>Contaminant Removal</a:t>
            </a:r>
            <a:endParaRPr lang="en-US" sz="1150" dirty="0"/>
          </a:p>
        </p:txBody>
      </p:sp>
      <p:sp>
        <p:nvSpPr>
          <p:cNvPr id="15" name="Text 11"/>
          <p:cNvSpPr/>
          <p:nvPr/>
        </p:nvSpPr>
        <p:spPr>
          <a:xfrm>
            <a:off x="274320" y="2487168"/>
            <a:ext cx="2633472" cy="71323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Dislodge and remove particulate matter, construction debris, and varnish from internal piping surfaces, reservoirs, and lube oil circuits at turbulent flow velocities.</a:t>
            </a:r>
            <a:endParaRPr lang="en-US" sz="950" dirty="0"/>
          </a:p>
        </p:txBody>
      </p:sp>
      <p:sp>
        <p:nvSpPr>
          <p:cNvPr id="16" name="Shape 12"/>
          <p:cNvSpPr/>
          <p:nvPr/>
        </p:nvSpPr>
        <p:spPr>
          <a:xfrm>
            <a:off x="3108960" y="2057400"/>
            <a:ext cx="2834640" cy="1188720"/>
          </a:xfrm>
          <a:prstGeom prst="rect">
            <a:avLst/>
          </a:prstGeom>
          <a:solidFill>
            <a:srgbClr val="D9E6F3"/>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pic>
        <p:nvPicPr>
          <p:cNvPr id="17" name="Image 2" descr="preencoded.png"/>
          <p:cNvPicPr>
            <a:picLocks noChangeAspect="1"/>
          </p:cNvPicPr>
          <p:nvPr/>
        </p:nvPicPr>
        <p:blipFill>
          <a:blip r:embed="rId4"/>
          <a:stretch>
            <a:fillRect/>
          </a:stretch>
        </p:blipFill>
        <p:spPr>
          <a:xfrm>
            <a:off x="3246120" y="2130552"/>
            <a:ext cx="347472" cy="347472"/>
          </a:xfrm>
          <a:prstGeom prst="rect">
            <a:avLst/>
          </a:prstGeom>
        </p:spPr>
      </p:pic>
      <p:sp>
        <p:nvSpPr>
          <p:cNvPr id="18" name="Text 13"/>
          <p:cNvSpPr/>
          <p:nvPr/>
        </p:nvSpPr>
        <p:spPr>
          <a:xfrm>
            <a:off x="3675888" y="2103120"/>
            <a:ext cx="2103120" cy="365760"/>
          </a:xfrm>
          <a:prstGeom prst="rect">
            <a:avLst/>
          </a:prstGeom>
          <a:noFill/>
          <a:ln/>
        </p:spPr>
        <p:txBody>
          <a:bodyPr wrap="square" lIns="0" tIns="0" rIns="0" bIns="0" rtlCol="0" anchor="ctr"/>
          <a:lstStyle/>
          <a:p>
            <a:pPr marL="0" indent="0">
              <a:buNone/>
            </a:pPr>
            <a:r>
              <a:rPr lang="en-US" sz="1150" b="1" dirty="0">
                <a:solidFill>
                  <a:srgbClr val="0D1B2A"/>
                </a:solidFill>
                <a:latin typeface="Trebuchet MS" pitchFamily="34" charset="0"/>
                <a:ea typeface="Trebuchet MS" pitchFamily="34" charset="-122"/>
                <a:cs typeface="Trebuchet MS" pitchFamily="34" charset="-120"/>
              </a:rPr>
              <a:t>Mechanical Protection</a:t>
            </a:r>
            <a:endParaRPr lang="en-US" sz="1150" dirty="0"/>
          </a:p>
        </p:txBody>
      </p:sp>
      <p:sp>
        <p:nvSpPr>
          <p:cNvPr id="19" name="Text 14"/>
          <p:cNvSpPr/>
          <p:nvPr/>
        </p:nvSpPr>
        <p:spPr>
          <a:xfrm>
            <a:off x="3246120" y="2487168"/>
            <a:ext cx="2633472" cy="71323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Eliminate contaminants that cause premature failure of mechanical seals and bearings — components highly sensitive to particulate intrusion during initial operation.</a:t>
            </a:r>
            <a:endParaRPr lang="en-US" sz="950" dirty="0"/>
          </a:p>
        </p:txBody>
      </p:sp>
      <p:sp>
        <p:nvSpPr>
          <p:cNvPr id="20" name="Shape 15"/>
          <p:cNvSpPr/>
          <p:nvPr/>
        </p:nvSpPr>
        <p:spPr>
          <a:xfrm>
            <a:off x="6080760" y="2057400"/>
            <a:ext cx="2834640" cy="1188720"/>
          </a:xfrm>
          <a:prstGeom prst="rect">
            <a:avLst/>
          </a:prstGeom>
          <a:solidFill>
            <a:srgbClr val="D9E6F3"/>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pic>
        <p:nvPicPr>
          <p:cNvPr id="21" name="Image 3" descr="preencoded.png"/>
          <p:cNvPicPr>
            <a:picLocks noChangeAspect="1"/>
          </p:cNvPicPr>
          <p:nvPr/>
        </p:nvPicPr>
        <p:blipFill>
          <a:blip r:embed="rId5"/>
          <a:stretch>
            <a:fillRect/>
          </a:stretch>
        </p:blipFill>
        <p:spPr>
          <a:xfrm>
            <a:off x="6217920" y="2130552"/>
            <a:ext cx="347472" cy="347472"/>
          </a:xfrm>
          <a:prstGeom prst="rect">
            <a:avLst/>
          </a:prstGeom>
        </p:spPr>
      </p:pic>
      <p:sp>
        <p:nvSpPr>
          <p:cNvPr id="22" name="Text 16"/>
          <p:cNvSpPr/>
          <p:nvPr/>
        </p:nvSpPr>
        <p:spPr>
          <a:xfrm>
            <a:off x="6647688" y="2103120"/>
            <a:ext cx="2103120" cy="365760"/>
          </a:xfrm>
          <a:prstGeom prst="rect">
            <a:avLst/>
          </a:prstGeom>
          <a:noFill/>
          <a:ln/>
        </p:spPr>
        <p:txBody>
          <a:bodyPr wrap="square" lIns="0" tIns="0" rIns="0" bIns="0" rtlCol="0" anchor="ctr"/>
          <a:lstStyle/>
          <a:p>
            <a:pPr marL="0" indent="0">
              <a:buNone/>
            </a:pPr>
            <a:r>
              <a:rPr lang="en-US" sz="1150" b="1" dirty="0">
                <a:solidFill>
                  <a:srgbClr val="0D1B2A"/>
                </a:solidFill>
                <a:latin typeface="Trebuchet MS" pitchFamily="34" charset="0"/>
                <a:ea typeface="Trebuchet MS" pitchFamily="34" charset="-122"/>
                <a:cs typeface="Trebuchet MS" pitchFamily="34" charset="-120"/>
              </a:rPr>
              <a:t>Performance Optimization</a:t>
            </a:r>
            <a:endParaRPr lang="en-US" sz="1150" dirty="0"/>
          </a:p>
        </p:txBody>
      </p:sp>
      <p:sp>
        <p:nvSpPr>
          <p:cNvPr id="23" name="Text 17"/>
          <p:cNvSpPr/>
          <p:nvPr/>
        </p:nvSpPr>
        <p:spPr>
          <a:xfrm>
            <a:off x="6217920" y="2487168"/>
            <a:ext cx="2633472" cy="713232"/>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Clean systems reduce friction and wear from startup, ensuring critical equipment operates at peak design efficiency and meets OEM warranty requirements from day one.</a:t>
            </a:r>
            <a:endParaRPr lang="en-US" sz="950" dirty="0"/>
          </a:p>
        </p:txBody>
      </p:sp>
      <p:sp>
        <p:nvSpPr>
          <p:cNvPr id="24" name="Shape 18"/>
          <p:cNvSpPr/>
          <p:nvPr/>
        </p:nvSpPr>
        <p:spPr>
          <a:xfrm>
            <a:off x="137160" y="3355848"/>
            <a:ext cx="8869680" cy="292608"/>
          </a:xfrm>
          <a:prstGeom prst="rect">
            <a:avLst/>
          </a:prstGeom>
          <a:solidFill>
            <a:srgbClr val="0D1B2A"/>
          </a:solidFill>
          <a:ln w="12700">
            <a:solidFill>
              <a:srgbClr val="0D1B2A"/>
            </a:solidFill>
            <a:prstDash val="solid"/>
          </a:ln>
        </p:spPr>
        <p:txBody>
          <a:bodyPr/>
          <a:lstStyle/>
          <a:p>
            <a:endParaRPr lang="en-US"/>
          </a:p>
        </p:txBody>
      </p:sp>
      <p:sp>
        <p:nvSpPr>
          <p:cNvPr id="25" name="Text 19"/>
          <p:cNvSpPr/>
          <p:nvPr/>
        </p:nvSpPr>
        <p:spPr>
          <a:xfrm>
            <a:off x="320040" y="3355848"/>
            <a:ext cx="8595360" cy="292608"/>
          </a:xfrm>
          <a:prstGeom prst="rect">
            <a:avLst/>
          </a:prstGeom>
          <a:noFill/>
          <a:ln/>
        </p:spPr>
        <p:txBody>
          <a:bodyPr wrap="square" lIns="0" tIns="0" rIns="0" bIns="0" rtlCol="0" anchor="ctr"/>
          <a:lstStyle/>
          <a:p>
            <a:pPr marL="0" indent="0">
              <a:buNone/>
            </a:pPr>
            <a:r>
              <a:rPr lang="en-US" sz="1000" b="1" kern="0" spc="200" dirty="0">
                <a:solidFill>
                  <a:srgbClr val="FFFFFF"/>
                </a:solidFill>
                <a:latin typeface="Trebuchet MS" pitchFamily="34" charset="0"/>
                <a:ea typeface="Trebuchet MS" pitchFamily="34" charset="-122"/>
                <a:cs typeface="Trebuchet MS" pitchFamily="34" charset="-120"/>
              </a:rPr>
              <a:t>THE FLUSHING PROCESS</a:t>
            </a:r>
            <a:endParaRPr lang="en-US" sz="1000" dirty="0"/>
          </a:p>
        </p:txBody>
      </p:sp>
      <p:sp>
        <p:nvSpPr>
          <p:cNvPr id="26" name="Shape 20"/>
          <p:cNvSpPr/>
          <p:nvPr/>
        </p:nvSpPr>
        <p:spPr>
          <a:xfrm>
            <a:off x="137160" y="3675888"/>
            <a:ext cx="2834640" cy="91440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7" name="Text 21"/>
          <p:cNvSpPr/>
          <p:nvPr/>
        </p:nvSpPr>
        <p:spPr>
          <a:xfrm>
            <a:off x="265176" y="3703320"/>
            <a:ext cx="2633472" cy="256032"/>
          </a:xfrm>
          <a:prstGeom prst="rect">
            <a:avLst/>
          </a:prstGeom>
          <a:noFill/>
          <a:ln/>
        </p:spPr>
        <p:txBody>
          <a:bodyPr wrap="square" lIns="0" tIns="0" rIns="0" bIns="0" rtlCol="0" anchor="t"/>
          <a:lstStyle/>
          <a:p>
            <a:pPr marL="0" indent="0">
              <a:buNone/>
            </a:pPr>
            <a:r>
              <a:rPr lang="en-US" sz="1000" b="1" dirty="0">
                <a:solidFill>
                  <a:srgbClr val="0057B8"/>
                </a:solidFill>
                <a:latin typeface="Trebuchet MS" pitchFamily="34" charset="0"/>
                <a:ea typeface="Trebuchet MS" pitchFamily="34" charset="-122"/>
                <a:cs typeface="Trebuchet MS" pitchFamily="34" charset="-120"/>
              </a:rPr>
              <a:t>High-Velocity Turbulent Flow</a:t>
            </a:r>
            <a:endParaRPr lang="en-US" sz="1000" dirty="0"/>
          </a:p>
        </p:txBody>
      </p:sp>
      <p:sp>
        <p:nvSpPr>
          <p:cNvPr id="28" name="Text 22"/>
          <p:cNvSpPr/>
          <p:nvPr/>
        </p:nvSpPr>
        <p:spPr>
          <a:xfrm>
            <a:off x="265176" y="3959352"/>
            <a:ext cx="2633472" cy="594360"/>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External high-flow pump skids circulate oil at velocities significantly above normal operating rates — creating turbulent (high Reynolds number) flow to physically dislodge stubborn particulates from pipe walls.</a:t>
            </a:r>
            <a:endParaRPr lang="en-US" sz="900" dirty="0"/>
          </a:p>
        </p:txBody>
      </p:sp>
      <p:sp>
        <p:nvSpPr>
          <p:cNvPr id="29" name="Shape 23"/>
          <p:cNvSpPr/>
          <p:nvPr/>
        </p:nvSpPr>
        <p:spPr>
          <a:xfrm>
            <a:off x="3108960" y="3675888"/>
            <a:ext cx="2834640" cy="91440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0" name="Text 24"/>
          <p:cNvSpPr/>
          <p:nvPr/>
        </p:nvSpPr>
        <p:spPr>
          <a:xfrm>
            <a:off x="3236976" y="3703320"/>
            <a:ext cx="2633472" cy="256032"/>
          </a:xfrm>
          <a:prstGeom prst="rect">
            <a:avLst/>
          </a:prstGeom>
          <a:noFill/>
          <a:ln/>
        </p:spPr>
        <p:txBody>
          <a:bodyPr wrap="square" lIns="0" tIns="0" rIns="0" bIns="0" rtlCol="0" anchor="t"/>
          <a:lstStyle/>
          <a:p>
            <a:pPr marL="0" indent="0">
              <a:buNone/>
            </a:pPr>
            <a:r>
              <a:rPr lang="en-US" sz="1000" b="1" dirty="0">
                <a:solidFill>
                  <a:srgbClr val="0057B8"/>
                </a:solidFill>
                <a:latin typeface="Trebuchet MS" pitchFamily="34" charset="0"/>
                <a:ea typeface="Trebuchet MS" pitchFamily="34" charset="-122"/>
                <a:cs typeface="Trebuchet MS" pitchFamily="34" charset="-120"/>
              </a:rPr>
              <a:t>Thermal Application (Hot Oil)</a:t>
            </a:r>
            <a:endParaRPr lang="en-US" sz="1000" dirty="0"/>
          </a:p>
        </p:txBody>
      </p:sp>
      <p:sp>
        <p:nvSpPr>
          <p:cNvPr id="31" name="Text 25"/>
          <p:cNvSpPr/>
          <p:nvPr/>
        </p:nvSpPr>
        <p:spPr>
          <a:xfrm>
            <a:off x="3236976" y="3959352"/>
            <a:ext cx="2633472" cy="594360"/>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Heating the oil reduces viscosity, further increasing turbulence and improving the fluid's ability to dissolve and carry away hydrocarbon deposits and varnish from internal surfaces.</a:t>
            </a:r>
            <a:endParaRPr lang="en-US" sz="900" dirty="0"/>
          </a:p>
        </p:txBody>
      </p:sp>
      <p:sp>
        <p:nvSpPr>
          <p:cNvPr id="32" name="Shape 26"/>
          <p:cNvSpPr/>
          <p:nvPr/>
        </p:nvSpPr>
        <p:spPr>
          <a:xfrm>
            <a:off x="6080760" y="3675888"/>
            <a:ext cx="2834640" cy="91440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3" name="Text 27"/>
          <p:cNvSpPr/>
          <p:nvPr/>
        </p:nvSpPr>
        <p:spPr>
          <a:xfrm>
            <a:off x="6208776" y="3703320"/>
            <a:ext cx="2633472" cy="256032"/>
          </a:xfrm>
          <a:prstGeom prst="rect">
            <a:avLst/>
          </a:prstGeom>
          <a:noFill/>
          <a:ln/>
        </p:spPr>
        <p:txBody>
          <a:bodyPr wrap="square" lIns="0" tIns="0" rIns="0" bIns="0" rtlCol="0" anchor="t"/>
          <a:lstStyle/>
          <a:p>
            <a:pPr marL="0" indent="0">
              <a:buNone/>
            </a:pPr>
            <a:r>
              <a:rPr lang="en-US" sz="1000" b="1" dirty="0">
                <a:solidFill>
                  <a:srgbClr val="0057B8"/>
                </a:solidFill>
                <a:latin typeface="Trebuchet MS" pitchFamily="34" charset="0"/>
                <a:ea typeface="Trebuchet MS" pitchFamily="34" charset="-122"/>
                <a:cs typeface="Trebuchet MS" pitchFamily="34" charset="-120"/>
              </a:rPr>
              <a:t>Multi-Stage Filtration</a:t>
            </a:r>
            <a:endParaRPr lang="en-US" sz="1000" dirty="0"/>
          </a:p>
        </p:txBody>
      </p:sp>
      <p:sp>
        <p:nvSpPr>
          <p:cNvPr id="34" name="Text 28"/>
          <p:cNvSpPr/>
          <p:nvPr/>
        </p:nvSpPr>
        <p:spPr>
          <a:xfrm>
            <a:off x="6208776" y="3959352"/>
            <a:ext cx="2633472" cy="594360"/>
          </a:xfrm>
          <a:prstGeom prst="rect">
            <a:avLst/>
          </a:prstGeom>
          <a:noFill/>
          <a:ln/>
        </p:spPr>
        <p:txBody>
          <a:bodyPr wrap="square" lIns="0" tIns="0" rIns="0" bIns="0" rtlCol="0" anchor="t"/>
          <a:lstStyle/>
          <a:p>
            <a:pPr marL="0" indent="0">
              <a:buNone/>
            </a:pPr>
            <a:r>
              <a:rPr lang="en-US" sz="900" dirty="0">
                <a:solidFill>
                  <a:srgbClr val="374151"/>
                </a:solidFill>
                <a:latin typeface="Calibri" pitchFamily="34" charset="0"/>
                <a:ea typeface="Calibri" pitchFamily="34" charset="-122"/>
                <a:cs typeface="Calibri" pitchFamily="34" charset="-120"/>
              </a:rPr>
              <a:t>As oil circulates, it passes continuously through high-efficiency, multi-stage filtration units — capturing suspended contaminants and progressively improving system cleanliness toward ISO target.</a:t>
            </a:r>
            <a:endParaRPr lang="en-US" sz="900" dirty="0"/>
          </a:p>
        </p:txBody>
      </p:sp>
      <p:pic>
        <p:nvPicPr>
          <p:cNvPr id="35" name="Image 0" descr="preencoded.png">
            <a:extLst>
              <a:ext uri="{FF2B5EF4-FFF2-40B4-BE49-F238E27FC236}">
                <a16:creationId xmlns:a16="http://schemas.microsoft.com/office/drawing/2014/main" id="{0E46502D-C9EE-A37D-4D8A-55F2B993D057}"/>
              </a:ext>
            </a:extLst>
          </p:cNvPr>
          <p:cNvPicPr>
            <a:picLocks noChangeAspect="1"/>
          </p:cNvPicPr>
          <p:nvPr/>
        </p:nvPicPr>
        <p:blipFill>
          <a:blip r:embed="rId6"/>
          <a:srcRect/>
          <a:stretch/>
        </p:blipFill>
        <p:spPr>
          <a:xfrm>
            <a:off x="7805057" y="80022"/>
            <a:ext cx="1064623" cy="498324"/>
          </a:xfrm>
          <a:prstGeom prst="rect">
            <a:avLst/>
          </a:prstGeom>
        </p:spPr>
      </p:pic>
      <p:sp>
        <p:nvSpPr>
          <p:cNvPr id="5" name="Terminator 4">
            <a:hlinkClick r:id="rId7"/>
            <a:extLst>
              <a:ext uri="{FF2B5EF4-FFF2-40B4-BE49-F238E27FC236}">
                <a16:creationId xmlns:a16="http://schemas.microsoft.com/office/drawing/2014/main" id="{33565983-F44B-1E39-346C-44968F2507F8}"/>
              </a:ext>
            </a:extLst>
          </p:cNvPr>
          <p:cNvSpPr/>
          <p:nvPr/>
        </p:nvSpPr>
        <p:spPr>
          <a:xfrm>
            <a:off x="6482042" y="139624"/>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20774B6-65A6-1591-916E-781F92010D1E}"/>
              </a:ext>
            </a:extLst>
          </p:cNvPr>
          <p:cNvSpPr txBox="1"/>
          <p:nvPr/>
        </p:nvSpPr>
        <p:spPr>
          <a:xfrm>
            <a:off x="6634422" y="184116"/>
            <a:ext cx="985652" cy="253916"/>
          </a:xfrm>
          <a:prstGeom prst="rect">
            <a:avLst/>
          </a:prstGeom>
          <a:noFill/>
        </p:spPr>
        <p:txBody>
          <a:bodyPr wrap="square" rtlCol="0">
            <a:spAutoFit/>
          </a:bodyPr>
          <a:lstStyle/>
          <a:p>
            <a:r>
              <a:rPr lang="en-US" sz="1050" dirty="0">
                <a:hlinkClick r:id="rId7"/>
              </a:rPr>
              <a:t>CAPABILITIES</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LUBE OIL FLUSHING  ·  INTEGRATED DIAGNOSTICS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INTEGRATED PREDICTIVE MAINTENANCE</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84048"/>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A bulletproof flushing program goes beyond circulation — it integrates real-time diagnostics to validate cleanliness, detect anomalies, and produce auditable documentation of ISO compliance.</a:t>
            </a:r>
            <a:endParaRPr lang="en-US" sz="1100" dirty="0"/>
          </a:p>
        </p:txBody>
      </p:sp>
      <p:sp>
        <p:nvSpPr>
          <p:cNvPr id="11" name="Shape 8"/>
          <p:cNvSpPr/>
          <p:nvPr/>
        </p:nvSpPr>
        <p:spPr>
          <a:xfrm>
            <a:off x="137160" y="1664208"/>
            <a:ext cx="2834640" cy="192024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64208"/>
            <a:ext cx="2834640" cy="41148"/>
          </a:xfrm>
          <a:prstGeom prst="rect">
            <a:avLst/>
          </a:prstGeom>
          <a:solidFill>
            <a:srgbClr val="0057B8"/>
          </a:solidFill>
          <a:ln w="12700">
            <a:solidFill>
              <a:srgbClr val="0057B8"/>
            </a:solidFill>
            <a:prstDash val="solid"/>
          </a:ln>
        </p:spPr>
        <p:txBody>
          <a:bodyPr/>
          <a:lstStyle/>
          <a:p>
            <a:endParaRPr lang="en-US"/>
          </a:p>
        </p:txBody>
      </p:sp>
      <p:pic>
        <p:nvPicPr>
          <p:cNvPr id="13" name="Image 1" descr="preencoded.png"/>
          <p:cNvPicPr>
            <a:picLocks noChangeAspect="1"/>
          </p:cNvPicPr>
          <p:nvPr/>
        </p:nvPicPr>
        <p:blipFill>
          <a:blip r:embed="rId3"/>
          <a:stretch>
            <a:fillRect/>
          </a:stretch>
        </p:blipFill>
        <p:spPr>
          <a:xfrm>
            <a:off x="274320" y="1755648"/>
            <a:ext cx="329184" cy="329184"/>
          </a:xfrm>
          <a:prstGeom prst="rect">
            <a:avLst/>
          </a:prstGeom>
        </p:spPr>
      </p:pic>
      <p:sp>
        <p:nvSpPr>
          <p:cNvPr id="14" name="Text 10"/>
          <p:cNvSpPr/>
          <p:nvPr/>
        </p:nvSpPr>
        <p:spPr>
          <a:xfrm>
            <a:off x="685800" y="1746504"/>
            <a:ext cx="2176272" cy="201168"/>
          </a:xfrm>
          <a:prstGeom prst="rect">
            <a:avLst/>
          </a:prstGeom>
          <a:noFill/>
          <a:ln/>
        </p:spPr>
        <p:txBody>
          <a:bodyPr wrap="square" lIns="0" tIns="0" rIns="0" bIns="0" rtlCol="0" anchor="t"/>
          <a:lstStyle/>
          <a:p>
            <a:pPr marL="0" indent="0">
              <a:buNone/>
            </a:pPr>
            <a:r>
              <a:rPr lang="en-US" sz="1300" b="1" dirty="0">
                <a:solidFill>
                  <a:srgbClr val="0D1B2A"/>
                </a:solidFill>
                <a:latin typeface="Trebuchet MS" pitchFamily="34" charset="0"/>
                <a:ea typeface="Trebuchet MS" pitchFamily="34" charset="-122"/>
                <a:cs typeface="Trebuchet MS" pitchFamily="34" charset="-120"/>
              </a:rPr>
              <a:t>Oil Analysis</a:t>
            </a:r>
            <a:endParaRPr lang="en-US" sz="1300" dirty="0"/>
          </a:p>
        </p:txBody>
      </p:sp>
      <p:sp>
        <p:nvSpPr>
          <p:cNvPr id="15" name="Text 11"/>
          <p:cNvSpPr/>
          <p:nvPr/>
        </p:nvSpPr>
        <p:spPr>
          <a:xfrm>
            <a:off x="685800" y="1938528"/>
            <a:ext cx="2176272" cy="182880"/>
          </a:xfrm>
          <a:prstGeom prst="rect">
            <a:avLst/>
          </a:prstGeom>
          <a:noFill/>
          <a:ln/>
        </p:spPr>
        <p:txBody>
          <a:bodyPr wrap="square" lIns="0" tIns="0" rIns="0" bIns="0" rtlCol="0" anchor="t"/>
          <a:lstStyle/>
          <a:p>
            <a:pPr marL="0" indent="0">
              <a:buNone/>
            </a:pPr>
            <a:r>
              <a:rPr lang="en-US" sz="900" b="1" dirty="0">
                <a:solidFill>
                  <a:srgbClr val="0057B8"/>
                </a:solidFill>
                <a:latin typeface="Trebuchet MS" pitchFamily="34" charset="0"/>
                <a:ea typeface="Trebuchet MS" pitchFamily="34" charset="-122"/>
                <a:cs typeface="Trebuchet MS" pitchFamily="34" charset="-120"/>
              </a:rPr>
              <a:t>ISO 4406 Cleanliness Verification</a:t>
            </a:r>
            <a:endParaRPr lang="en-US" sz="900" dirty="0"/>
          </a:p>
        </p:txBody>
      </p:sp>
      <p:sp>
        <p:nvSpPr>
          <p:cNvPr id="16" name="Text 12"/>
          <p:cNvSpPr/>
          <p:nvPr/>
        </p:nvSpPr>
        <p:spPr>
          <a:xfrm>
            <a:off x="274320" y="2157984"/>
            <a:ext cx="2560320" cy="1097280"/>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Real-time fluid sampling and laboratory analysis verify that circulating oil has reached the required ISO 4406 cleanliness standard. Particle counts are measured electronically at defined intervals — providing objective, auditable proof of system cleanliness before shutdown.</a:t>
            </a:r>
            <a:endParaRPr lang="en-US" sz="950" dirty="0"/>
          </a:p>
        </p:txBody>
      </p:sp>
      <p:sp>
        <p:nvSpPr>
          <p:cNvPr id="17" name="Shape 13"/>
          <p:cNvSpPr/>
          <p:nvPr/>
        </p:nvSpPr>
        <p:spPr>
          <a:xfrm>
            <a:off x="274320" y="3291840"/>
            <a:ext cx="2560320" cy="228600"/>
          </a:xfrm>
          <a:prstGeom prst="rect">
            <a:avLst/>
          </a:prstGeom>
          <a:solidFill>
            <a:srgbClr val="D9E6F3"/>
          </a:solidFill>
          <a:ln w="12700">
            <a:solidFill>
              <a:srgbClr val="C8D8EC"/>
            </a:solidFill>
            <a:prstDash val="solid"/>
          </a:ln>
        </p:spPr>
        <p:txBody>
          <a:bodyPr/>
          <a:lstStyle/>
          <a:p>
            <a:endParaRPr lang="en-US"/>
          </a:p>
        </p:txBody>
      </p:sp>
      <p:sp>
        <p:nvSpPr>
          <p:cNvPr id="18" name="Text 14"/>
          <p:cNvSpPr/>
          <p:nvPr/>
        </p:nvSpPr>
        <p:spPr>
          <a:xfrm>
            <a:off x="301752" y="3291840"/>
            <a:ext cx="2505456" cy="228600"/>
          </a:xfrm>
          <a:prstGeom prst="rect">
            <a:avLst/>
          </a:prstGeom>
          <a:noFill/>
          <a:ln/>
        </p:spPr>
        <p:txBody>
          <a:bodyPr wrap="square" lIns="0" tIns="0" rIns="0" bIns="0" rtlCol="0" anchor="ctr"/>
          <a:lstStyle/>
          <a:p>
            <a:pPr marL="0" indent="0">
              <a:buNone/>
            </a:pPr>
            <a:r>
              <a:rPr lang="en-US" sz="850" i="1" dirty="0">
                <a:solidFill>
                  <a:srgbClr val="0057B8"/>
                </a:solidFill>
                <a:latin typeface="Calibri" pitchFamily="34" charset="0"/>
                <a:ea typeface="Calibri" pitchFamily="34" charset="-122"/>
                <a:cs typeface="Calibri" pitchFamily="34" charset="-120"/>
              </a:rPr>
              <a:t>Target: ISO 16/14/11 or per OEM specification</a:t>
            </a:r>
            <a:endParaRPr lang="en-US" sz="850" dirty="0"/>
          </a:p>
        </p:txBody>
      </p:sp>
      <p:sp>
        <p:nvSpPr>
          <p:cNvPr id="19" name="Shape 15"/>
          <p:cNvSpPr/>
          <p:nvPr/>
        </p:nvSpPr>
        <p:spPr>
          <a:xfrm>
            <a:off x="3108960" y="1664208"/>
            <a:ext cx="2834640" cy="192024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0" name="Shape 16"/>
          <p:cNvSpPr/>
          <p:nvPr/>
        </p:nvSpPr>
        <p:spPr>
          <a:xfrm>
            <a:off x="3108960" y="1664208"/>
            <a:ext cx="2834640" cy="41148"/>
          </a:xfrm>
          <a:prstGeom prst="rect">
            <a:avLst/>
          </a:prstGeom>
          <a:solidFill>
            <a:srgbClr val="0057B8"/>
          </a:solidFill>
          <a:ln w="12700">
            <a:solidFill>
              <a:srgbClr val="0057B8"/>
            </a:solidFill>
            <a:prstDash val="solid"/>
          </a:ln>
        </p:spPr>
        <p:txBody>
          <a:bodyPr/>
          <a:lstStyle/>
          <a:p>
            <a:endParaRPr lang="en-US"/>
          </a:p>
        </p:txBody>
      </p:sp>
      <p:pic>
        <p:nvPicPr>
          <p:cNvPr id="21" name="Image 2" descr="preencoded.png"/>
          <p:cNvPicPr>
            <a:picLocks noChangeAspect="1"/>
          </p:cNvPicPr>
          <p:nvPr/>
        </p:nvPicPr>
        <p:blipFill>
          <a:blip r:embed="rId4"/>
          <a:stretch>
            <a:fillRect/>
          </a:stretch>
        </p:blipFill>
        <p:spPr>
          <a:xfrm>
            <a:off x="3246120" y="1755648"/>
            <a:ext cx="329184" cy="329184"/>
          </a:xfrm>
          <a:prstGeom prst="rect">
            <a:avLst/>
          </a:prstGeom>
        </p:spPr>
      </p:pic>
      <p:sp>
        <p:nvSpPr>
          <p:cNvPr id="22" name="Text 17"/>
          <p:cNvSpPr/>
          <p:nvPr/>
        </p:nvSpPr>
        <p:spPr>
          <a:xfrm>
            <a:off x="3657600" y="1746504"/>
            <a:ext cx="2176272" cy="201168"/>
          </a:xfrm>
          <a:prstGeom prst="rect">
            <a:avLst/>
          </a:prstGeom>
          <a:noFill/>
          <a:ln/>
        </p:spPr>
        <p:txBody>
          <a:bodyPr wrap="square" lIns="0" tIns="0" rIns="0" bIns="0" rtlCol="0" anchor="t"/>
          <a:lstStyle/>
          <a:p>
            <a:pPr marL="0" indent="0">
              <a:buNone/>
            </a:pPr>
            <a:r>
              <a:rPr lang="en-US" sz="1300" b="1" dirty="0">
                <a:solidFill>
                  <a:srgbClr val="0D1B2A"/>
                </a:solidFill>
                <a:latin typeface="Trebuchet MS" pitchFamily="34" charset="0"/>
                <a:ea typeface="Trebuchet MS" pitchFamily="34" charset="-122"/>
                <a:cs typeface="Trebuchet MS" pitchFamily="34" charset="-120"/>
              </a:rPr>
              <a:t>Vibration Monitoring</a:t>
            </a:r>
            <a:endParaRPr lang="en-US" sz="1300" dirty="0"/>
          </a:p>
        </p:txBody>
      </p:sp>
      <p:sp>
        <p:nvSpPr>
          <p:cNvPr id="23" name="Text 18"/>
          <p:cNvSpPr/>
          <p:nvPr/>
        </p:nvSpPr>
        <p:spPr>
          <a:xfrm>
            <a:off x="3657600" y="1938528"/>
            <a:ext cx="2176272" cy="182880"/>
          </a:xfrm>
          <a:prstGeom prst="rect">
            <a:avLst/>
          </a:prstGeom>
          <a:noFill/>
          <a:ln/>
        </p:spPr>
        <p:txBody>
          <a:bodyPr wrap="square" lIns="0" tIns="0" rIns="0" bIns="0" rtlCol="0" anchor="t"/>
          <a:lstStyle/>
          <a:p>
            <a:pPr marL="0" indent="0">
              <a:buNone/>
            </a:pPr>
            <a:r>
              <a:rPr lang="en-US" sz="900" b="1" dirty="0">
                <a:solidFill>
                  <a:srgbClr val="0057B8"/>
                </a:solidFill>
                <a:latin typeface="Trebuchet MS" pitchFamily="34" charset="0"/>
                <a:ea typeface="Trebuchet MS" pitchFamily="34" charset="-122"/>
                <a:cs typeface="Trebuchet MS" pitchFamily="34" charset="-120"/>
              </a:rPr>
              <a:t>Mechanical Integrity During Flush</a:t>
            </a:r>
            <a:endParaRPr lang="en-US" sz="900" dirty="0"/>
          </a:p>
        </p:txBody>
      </p:sp>
      <p:sp>
        <p:nvSpPr>
          <p:cNvPr id="24" name="Text 19"/>
          <p:cNvSpPr/>
          <p:nvPr/>
        </p:nvSpPr>
        <p:spPr>
          <a:xfrm>
            <a:off x="3246120" y="2157984"/>
            <a:ext cx="2560320" cy="1097280"/>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Vibration analysis is conducted during the high-velocity flushing phase to detect any imbalances or resonance conditions that may develop within the system. Early detection prevents damage to bearings, seals, and rotating components during the process.</a:t>
            </a:r>
            <a:endParaRPr lang="en-US" sz="950" dirty="0"/>
          </a:p>
        </p:txBody>
      </p:sp>
      <p:sp>
        <p:nvSpPr>
          <p:cNvPr id="25" name="Shape 20"/>
          <p:cNvSpPr/>
          <p:nvPr/>
        </p:nvSpPr>
        <p:spPr>
          <a:xfrm>
            <a:off x="3246120" y="3291840"/>
            <a:ext cx="2560320" cy="228600"/>
          </a:xfrm>
          <a:prstGeom prst="rect">
            <a:avLst/>
          </a:prstGeom>
          <a:solidFill>
            <a:srgbClr val="D9E6F3"/>
          </a:solidFill>
          <a:ln w="12700">
            <a:solidFill>
              <a:srgbClr val="C8D8EC"/>
            </a:solidFill>
            <a:prstDash val="solid"/>
          </a:ln>
        </p:spPr>
        <p:txBody>
          <a:bodyPr/>
          <a:lstStyle/>
          <a:p>
            <a:endParaRPr lang="en-US"/>
          </a:p>
        </p:txBody>
      </p:sp>
      <p:sp>
        <p:nvSpPr>
          <p:cNvPr id="26" name="Text 21"/>
          <p:cNvSpPr/>
          <p:nvPr/>
        </p:nvSpPr>
        <p:spPr>
          <a:xfrm>
            <a:off x="3273552" y="3291840"/>
            <a:ext cx="2505456" cy="228600"/>
          </a:xfrm>
          <a:prstGeom prst="rect">
            <a:avLst/>
          </a:prstGeom>
          <a:noFill/>
          <a:ln/>
        </p:spPr>
        <p:txBody>
          <a:bodyPr wrap="square" lIns="0" tIns="0" rIns="0" bIns="0" rtlCol="0" anchor="ctr"/>
          <a:lstStyle/>
          <a:p>
            <a:pPr marL="0" indent="0">
              <a:buNone/>
            </a:pPr>
            <a:r>
              <a:rPr lang="en-US" sz="850" i="1" dirty="0">
                <a:solidFill>
                  <a:srgbClr val="0057B8"/>
                </a:solidFill>
                <a:latin typeface="Calibri" pitchFamily="34" charset="0"/>
                <a:ea typeface="Calibri" pitchFamily="34" charset="-122"/>
                <a:cs typeface="Calibri" pitchFamily="34" charset="-120"/>
              </a:rPr>
              <a:t>Monitors: bearing temperature, seal integrity, resonance</a:t>
            </a:r>
            <a:endParaRPr lang="en-US" sz="850" dirty="0"/>
          </a:p>
        </p:txBody>
      </p:sp>
      <p:sp>
        <p:nvSpPr>
          <p:cNvPr id="27" name="Shape 22"/>
          <p:cNvSpPr/>
          <p:nvPr/>
        </p:nvSpPr>
        <p:spPr>
          <a:xfrm>
            <a:off x="6080760" y="1664208"/>
            <a:ext cx="2834640" cy="192024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8" name="Shape 23"/>
          <p:cNvSpPr/>
          <p:nvPr/>
        </p:nvSpPr>
        <p:spPr>
          <a:xfrm>
            <a:off x="6080760" y="1664208"/>
            <a:ext cx="2834640" cy="41148"/>
          </a:xfrm>
          <a:prstGeom prst="rect">
            <a:avLst/>
          </a:prstGeom>
          <a:solidFill>
            <a:srgbClr val="0057B8"/>
          </a:solidFill>
          <a:ln w="12700">
            <a:solidFill>
              <a:srgbClr val="0057B8"/>
            </a:solidFill>
            <a:prstDash val="solid"/>
          </a:ln>
        </p:spPr>
        <p:txBody>
          <a:bodyPr/>
          <a:lstStyle/>
          <a:p>
            <a:endParaRPr lang="en-US"/>
          </a:p>
        </p:txBody>
      </p:sp>
      <p:pic>
        <p:nvPicPr>
          <p:cNvPr id="29" name="Image 3" descr="preencoded.png"/>
          <p:cNvPicPr>
            <a:picLocks noChangeAspect="1"/>
          </p:cNvPicPr>
          <p:nvPr/>
        </p:nvPicPr>
        <p:blipFill>
          <a:blip r:embed="rId5"/>
          <a:stretch>
            <a:fillRect/>
          </a:stretch>
        </p:blipFill>
        <p:spPr>
          <a:xfrm>
            <a:off x="6217920" y="1755648"/>
            <a:ext cx="329184" cy="329184"/>
          </a:xfrm>
          <a:prstGeom prst="rect">
            <a:avLst/>
          </a:prstGeom>
        </p:spPr>
      </p:pic>
      <p:sp>
        <p:nvSpPr>
          <p:cNvPr id="30" name="Text 24"/>
          <p:cNvSpPr/>
          <p:nvPr/>
        </p:nvSpPr>
        <p:spPr>
          <a:xfrm>
            <a:off x="6629400" y="1746504"/>
            <a:ext cx="2176272" cy="201168"/>
          </a:xfrm>
          <a:prstGeom prst="rect">
            <a:avLst/>
          </a:prstGeom>
          <a:noFill/>
          <a:ln/>
        </p:spPr>
        <p:txBody>
          <a:bodyPr wrap="square" lIns="0" tIns="0" rIns="0" bIns="0" rtlCol="0" anchor="t"/>
          <a:lstStyle/>
          <a:p>
            <a:pPr marL="0" indent="0">
              <a:buNone/>
            </a:pPr>
            <a:r>
              <a:rPr lang="en-US" sz="1300" b="1" dirty="0">
                <a:solidFill>
                  <a:srgbClr val="0D1B2A"/>
                </a:solidFill>
                <a:latin typeface="Trebuchet MS" pitchFamily="34" charset="0"/>
                <a:ea typeface="Trebuchet MS" pitchFamily="34" charset="-122"/>
                <a:cs typeface="Trebuchet MS" pitchFamily="34" charset="-120"/>
              </a:rPr>
              <a:t>Thermal Imaging</a:t>
            </a:r>
            <a:endParaRPr lang="en-US" sz="1300" dirty="0"/>
          </a:p>
        </p:txBody>
      </p:sp>
      <p:sp>
        <p:nvSpPr>
          <p:cNvPr id="31" name="Text 25"/>
          <p:cNvSpPr/>
          <p:nvPr/>
        </p:nvSpPr>
        <p:spPr>
          <a:xfrm>
            <a:off x="6629400" y="1938528"/>
            <a:ext cx="2176272" cy="182880"/>
          </a:xfrm>
          <a:prstGeom prst="rect">
            <a:avLst/>
          </a:prstGeom>
          <a:noFill/>
          <a:ln/>
        </p:spPr>
        <p:txBody>
          <a:bodyPr wrap="square" lIns="0" tIns="0" rIns="0" bIns="0" rtlCol="0" anchor="t"/>
          <a:lstStyle/>
          <a:p>
            <a:pPr marL="0" indent="0">
              <a:buNone/>
            </a:pPr>
            <a:r>
              <a:rPr lang="en-US" sz="900" b="1" dirty="0">
                <a:solidFill>
                  <a:srgbClr val="0057B8"/>
                </a:solidFill>
                <a:latin typeface="Trebuchet MS" pitchFamily="34" charset="0"/>
                <a:ea typeface="Trebuchet MS" pitchFamily="34" charset="-122"/>
                <a:cs typeface="Trebuchet MS" pitchFamily="34" charset="-120"/>
              </a:rPr>
              <a:t>Dead-Leg &amp; Cold-Spot Identification</a:t>
            </a:r>
            <a:endParaRPr lang="en-US" sz="900" dirty="0"/>
          </a:p>
        </p:txBody>
      </p:sp>
      <p:sp>
        <p:nvSpPr>
          <p:cNvPr id="32" name="Text 26"/>
          <p:cNvSpPr/>
          <p:nvPr/>
        </p:nvSpPr>
        <p:spPr>
          <a:xfrm>
            <a:off x="6217920" y="2157984"/>
            <a:ext cx="2560320" cy="1097280"/>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Infrared thermal imaging identifies cold spots and 'dead legs' in the piping system — zones where oil may not be circulating effectively. These areas are then targeted with additional flushing or temporary bypass circuits to ensure a comprehensive, complete system clean.</a:t>
            </a:r>
            <a:endParaRPr lang="en-US" sz="950" dirty="0"/>
          </a:p>
        </p:txBody>
      </p:sp>
      <p:sp>
        <p:nvSpPr>
          <p:cNvPr id="33" name="Shape 27"/>
          <p:cNvSpPr/>
          <p:nvPr/>
        </p:nvSpPr>
        <p:spPr>
          <a:xfrm>
            <a:off x="6217920" y="3291840"/>
            <a:ext cx="2560320" cy="228600"/>
          </a:xfrm>
          <a:prstGeom prst="rect">
            <a:avLst/>
          </a:prstGeom>
          <a:solidFill>
            <a:srgbClr val="D9E6F3"/>
          </a:solidFill>
          <a:ln w="12700">
            <a:solidFill>
              <a:srgbClr val="C8D8EC"/>
            </a:solidFill>
            <a:prstDash val="solid"/>
          </a:ln>
        </p:spPr>
        <p:txBody>
          <a:bodyPr/>
          <a:lstStyle/>
          <a:p>
            <a:endParaRPr lang="en-US"/>
          </a:p>
        </p:txBody>
      </p:sp>
      <p:sp>
        <p:nvSpPr>
          <p:cNvPr id="34" name="Text 28"/>
          <p:cNvSpPr/>
          <p:nvPr/>
        </p:nvSpPr>
        <p:spPr>
          <a:xfrm>
            <a:off x="6245352" y="3291840"/>
            <a:ext cx="2505456" cy="228600"/>
          </a:xfrm>
          <a:prstGeom prst="rect">
            <a:avLst/>
          </a:prstGeom>
          <a:noFill/>
          <a:ln/>
        </p:spPr>
        <p:txBody>
          <a:bodyPr wrap="square" lIns="0" tIns="0" rIns="0" bIns="0" rtlCol="0" anchor="ctr"/>
          <a:lstStyle/>
          <a:p>
            <a:pPr marL="0" indent="0">
              <a:buNone/>
            </a:pPr>
            <a:r>
              <a:rPr lang="en-US" sz="850" i="1" dirty="0">
                <a:solidFill>
                  <a:srgbClr val="0057B8"/>
                </a:solidFill>
                <a:latin typeface="Calibri" pitchFamily="34" charset="0"/>
                <a:ea typeface="Calibri" pitchFamily="34" charset="-122"/>
                <a:cs typeface="Calibri" pitchFamily="34" charset="-120"/>
              </a:rPr>
              <a:t>Application: identifies non-circulating zones in real time</a:t>
            </a:r>
            <a:endParaRPr lang="en-US" sz="850" dirty="0"/>
          </a:p>
        </p:txBody>
      </p:sp>
      <p:sp>
        <p:nvSpPr>
          <p:cNvPr id="35" name="Shape 29"/>
          <p:cNvSpPr/>
          <p:nvPr/>
        </p:nvSpPr>
        <p:spPr>
          <a:xfrm>
            <a:off x="137160" y="3721608"/>
            <a:ext cx="8869680" cy="841248"/>
          </a:xfrm>
          <a:prstGeom prst="rect">
            <a:avLst/>
          </a:prstGeom>
          <a:solidFill>
            <a:srgbClr val="0D1B2A"/>
          </a:solidFill>
          <a:ln w="12700">
            <a:solidFill>
              <a:srgbClr val="0D1B2A"/>
            </a:solidFill>
            <a:prstDash val="solid"/>
          </a:ln>
          <a:effectLst>
            <a:outerShdw blurRad="63500" dist="25400" dir="8100000" algn="bl" rotWithShape="0">
              <a:srgbClr val="000000">
                <a:alpha val="8000"/>
              </a:srgbClr>
            </a:outerShdw>
          </a:effectLst>
        </p:spPr>
        <p:txBody>
          <a:bodyPr/>
          <a:lstStyle/>
          <a:p>
            <a:endParaRPr lang="en-US"/>
          </a:p>
        </p:txBody>
      </p:sp>
      <p:sp>
        <p:nvSpPr>
          <p:cNvPr id="36" name="Text 30"/>
          <p:cNvSpPr/>
          <p:nvPr/>
        </p:nvSpPr>
        <p:spPr>
          <a:xfrm>
            <a:off x="320040" y="3749040"/>
            <a:ext cx="8595360" cy="256032"/>
          </a:xfrm>
          <a:prstGeom prst="rect">
            <a:avLst/>
          </a:prstGeom>
          <a:noFill/>
          <a:ln/>
        </p:spPr>
        <p:txBody>
          <a:bodyPr wrap="square" lIns="0" tIns="0" rIns="0" bIns="0" rtlCol="0" anchor="t"/>
          <a:lstStyle/>
          <a:p>
            <a:pPr marL="0" indent="0">
              <a:buNone/>
            </a:pPr>
            <a:r>
              <a:rPr lang="en-US" sz="1000" b="1" kern="0" spc="200" dirty="0">
                <a:solidFill>
                  <a:srgbClr val="0057B8"/>
                </a:solidFill>
                <a:latin typeface="Trebuchet MS" pitchFamily="34" charset="0"/>
                <a:ea typeface="Trebuchet MS" pitchFamily="34" charset="-122"/>
                <a:cs typeface="Trebuchet MS" pitchFamily="34" charset="-120"/>
              </a:rPr>
              <a:t>ISO 4406 CLEANLINESS STANDARD</a:t>
            </a:r>
            <a:endParaRPr lang="en-US" sz="1000" dirty="0"/>
          </a:p>
        </p:txBody>
      </p:sp>
      <p:sp>
        <p:nvSpPr>
          <p:cNvPr id="37" name="Text 31"/>
          <p:cNvSpPr/>
          <p:nvPr/>
        </p:nvSpPr>
        <p:spPr>
          <a:xfrm>
            <a:off x="320040" y="4005072"/>
            <a:ext cx="8503920" cy="512064"/>
          </a:xfrm>
          <a:prstGeom prst="rect">
            <a:avLst/>
          </a:prstGeom>
          <a:noFill/>
          <a:ln/>
        </p:spPr>
        <p:txBody>
          <a:bodyPr wrap="square" lIns="0" tIns="0" rIns="0" bIns="0" rtlCol="0" anchor="t"/>
          <a:lstStyle/>
          <a:p>
            <a:pPr marL="0" indent="0">
              <a:buNone/>
            </a:pPr>
            <a:r>
              <a:rPr lang="en-US" sz="950" dirty="0">
                <a:solidFill>
                  <a:srgbClr val="A8C0DC"/>
                </a:solidFill>
                <a:latin typeface="Calibri" pitchFamily="34" charset="0"/>
                <a:ea typeface="Calibri" pitchFamily="34" charset="-122"/>
                <a:cs typeface="Calibri" pitchFamily="34" charset="-120"/>
              </a:rPr>
              <a:t>ISO 4406 defines fluid cleanliness by counting particles at three size thresholds (≥4μm, ≥6μm, ≥14μm) and assigning ISO range numbers to each. Most OEM specifications for turbines, pumps, and compressors require cleanliness levels of ISO 16/14/11 or better. LOK's filtration systems and real-time particle counters continuously verify compliance until the target is achieved and documented.</a:t>
            </a:r>
            <a:endParaRPr lang="en-US" sz="950" dirty="0"/>
          </a:p>
        </p:txBody>
      </p:sp>
      <p:pic>
        <p:nvPicPr>
          <p:cNvPr id="38" name="Image 0" descr="preencoded.png">
            <a:extLst>
              <a:ext uri="{FF2B5EF4-FFF2-40B4-BE49-F238E27FC236}">
                <a16:creationId xmlns:a16="http://schemas.microsoft.com/office/drawing/2014/main" id="{767E173F-C5E7-ABEC-A004-A87E901E59A5}"/>
              </a:ext>
            </a:extLst>
          </p:cNvPr>
          <p:cNvPicPr>
            <a:picLocks noChangeAspect="1"/>
          </p:cNvPicPr>
          <p:nvPr/>
        </p:nvPicPr>
        <p:blipFill>
          <a:blip r:embed="rId6"/>
          <a:srcRect/>
          <a:stretch/>
        </p:blipFill>
        <p:spPr>
          <a:xfrm>
            <a:off x="7805057" y="80022"/>
            <a:ext cx="1064623" cy="498324"/>
          </a:xfrm>
          <a:prstGeom prst="rect">
            <a:avLst/>
          </a:prstGeom>
        </p:spPr>
      </p:pic>
      <p:sp>
        <p:nvSpPr>
          <p:cNvPr id="5" name="Terminator 4">
            <a:hlinkClick r:id="rId7"/>
            <a:extLst>
              <a:ext uri="{FF2B5EF4-FFF2-40B4-BE49-F238E27FC236}">
                <a16:creationId xmlns:a16="http://schemas.microsoft.com/office/drawing/2014/main" id="{17A10D9A-A7B5-5BBB-6B05-F6FF22841ED6}"/>
              </a:ext>
            </a:extLst>
          </p:cNvPr>
          <p:cNvSpPr/>
          <p:nvPr/>
        </p:nvSpPr>
        <p:spPr>
          <a:xfrm>
            <a:off x="6392705" y="132588"/>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037BD76-EADA-D681-DBB7-26CAD0D1644B}"/>
              </a:ext>
            </a:extLst>
          </p:cNvPr>
          <p:cNvSpPr txBox="1"/>
          <p:nvPr/>
        </p:nvSpPr>
        <p:spPr>
          <a:xfrm>
            <a:off x="6547104" y="177080"/>
            <a:ext cx="985652" cy="253916"/>
          </a:xfrm>
          <a:prstGeom prst="rect">
            <a:avLst/>
          </a:prstGeom>
          <a:noFill/>
        </p:spPr>
        <p:txBody>
          <a:bodyPr wrap="square" rtlCol="0">
            <a:spAutoFit/>
          </a:bodyPr>
          <a:lstStyle/>
          <a:p>
            <a:r>
              <a:rPr lang="en-US" sz="1050" dirty="0">
                <a:hlinkClick r:id="rId7"/>
              </a:rPr>
              <a:t>CAPABILITIES</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NITROGEN SERVICES  ·  DELIVERY METHODS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NITROGEN SERVICES</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29184"/>
          </a:xfrm>
          <a:prstGeom prst="rect">
            <a:avLst/>
          </a:prstGeom>
          <a:noFill/>
          <a:ln/>
        </p:spPr>
        <p:txBody>
          <a:bodyPr wrap="square" lIns="0" tIns="0" rIns="0" bIns="0" rtlCol="0" anchor="ctr"/>
          <a:lstStyle/>
          <a:p>
            <a:pPr marL="0" indent="0">
              <a:buNone/>
            </a:pPr>
            <a:r>
              <a:rPr lang="en-US" sz="1400" b="1" dirty="0">
                <a:solidFill>
                  <a:srgbClr val="0D1B2A"/>
                </a:solidFill>
                <a:latin typeface="Trebuchet MS" pitchFamily="34" charset="0"/>
                <a:ea typeface="Trebuchet MS" pitchFamily="34" charset="-122"/>
                <a:cs typeface="Trebuchet MS" pitchFamily="34" charset="-120"/>
              </a:rPr>
              <a:t>Two Delivery Methods — Matched to Project Pressure, Purity &amp; Volume Requirements</a:t>
            </a:r>
            <a:endParaRPr lang="en-US" sz="1400" dirty="0"/>
          </a:p>
        </p:txBody>
      </p:sp>
      <p:sp>
        <p:nvSpPr>
          <p:cNvPr id="11" name="Shape 8"/>
          <p:cNvSpPr/>
          <p:nvPr/>
        </p:nvSpPr>
        <p:spPr>
          <a:xfrm>
            <a:off x="137160" y="1572768"/>
            <a:ext cx="4297680" cy="306324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572768"/>
            <a:ext cx="4297680" cy="41148"/>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274320" y="1609344"/>
            <a:ext cx="4023360" cy="201168"/>
          </a:xfrm>
          <a:prstGeom prst="rect">
            <a:avLst/>
          </a:prstGeom>
          <a:noFill/>
          <a:ln/>
        </p:spPr>
        <p:txBody>
          <a:bodyPr wrap="square" lIns="0" tIns="0" rIns="0" bIns="0" rtlCol="0" anchor="ctr"/>
          <a:lstStyle/>
          <a:p>
            <a:pPr marL="0" indent="0">
              <a:buNone/>
            </a:pPr>
            <a:r>
              <a:rPr lang="en-US" sz="900" b="1" kern="0" spc="200" dirty="0">
                <a:solidFill>
                  <a:srgbClr val="0057B8"/>
                </a:solidFill>
                <a:latin typeface="Trebuchet MS" pitchFamily="34" charset="0"/>
                <a:ea typeface="Trebuchet MS" pitchFamily="34" charset="-122"/>
                <a:cs typeface="Trebuchet MS" pitchFamily="34" charset="-120"/>
              </a:rPr>
              <a:t>METHOD 1</a:t>
            </a:r>
            <a:endParaRPr lang="en-US" sz="900" dirty="0"/>
          </a:p>
        </p:txBody>
      </p:sp>
      <p:sp>
        <p:nvSpPr>
          <p:cNvPr id="14" name="Text 11"/>
          <p:cNvSpPr/>
          <p:nvPr/>
        </p:nvSpPr>
        <p:spPr>
          <a:xfrm>
            <a:off x="274320" y="1801368"/>
            <a:ext cx="4023360" cy="274320"/>
          </a:xfrm>
          <a:prstGeom prst="rect">
            <a:avLst/>
          </a:prstGeom>
          <a:noFill/>
          <a:ln/>
        </p:spPr>
        <p:txBody>
          <a:bodyPr wrap="square" lIns="0" tIns="0" rIns="0" bIns="0" rtlCol="0" anchor="ctr"/>
          <a:lstStyle/>
          <a:p>
            <a:pPr marL="0" indent="0">
              <a:buNone/>
            </a:pPr>
            <a:r>
              <a:rPr lang="en-US" sz="1300" b="1" dirty="0">
                <a:solidFill>
                  <a:srgbClr val="0D1B2A"/>
                </a:solidFill>
                <a:latin typeface="Trebuchet MS" pitchFamily="34" charset="0"/>
                <a:ea typeface="Trebuchet MS" pitchFamily="34" charset="-122"/>
                <a:cs typeface="Trebuchet MS" pitchFamily="34" charset="-120"/>
              </a:rPr>
              <a:t>On-Site Membrane / PSA Generation</a:t>
            </a:r>
            <a:endParaRPr lang="en-US" sz="1300" dirty="0"/>
          </a:p>
        </p:txBody>
      </p:sp>
      <p:sp>
        <p:nvSpPr>
          <p:cNvPr id="15" name="Text 12"/>
          <p:cNvSpPr/>
          <p:nvPr/>
        </p:nvSpPr>
        <p:spPr>
          <a:xfrm>
            <a:off x="274320" y="2084832"/>
            <a:ext cx="4023360" cy="594360"/>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Ambient air is compressed and passed through hollow-fiber membranes. Oxygen and water vapor permeate faster than nitrogen — allowing high-purity N2 to be collected at discharge. PSA (Pressure Swing Adsorption) units provide higher-purity output.</a:t>
            </a:r>
            <a:endParaRPr lang="en-US" sz="1000" dirty="0"/>
          </a:p>
        </p:txBody>
      </p:sp>
      <p:sp>
        <p:nvSpPr>
          <p:cNvPr id="16" name="Shape 13"/>
          <p:cNvSpPr/>
          <p:nvPr/>
        </p:nvSpPr>
        <p:spPr>
          <a:xfrm>
            <a:off x="274320" y="2770632"/>
            <a:ext cx="4069080" cy="384048"/>
          </a:xfrm>
          <a:prstGeom prst="rect">
            <a:avLst/>
          </a:prstGeom>
          <a:solidFill>
            <a:srgbClr val="D9E6F3"/>
          </a:solidFill>
          <a:ln w="12700">
            <a:solidFill>
              <a:srgbClr val="C8D8EC"/>
            </a:solidFill>
            <a:prstDash val="solid"/>
          </a:ln>
        </p:spPr>
        <p:txBody>
          <a:bodyPr/>
          <a:lstStyle/>
          <a:p>
            <a:endParaRPr lang="en-US"/>
          </a:p>
        </p:txBody>
      </p:sp>
      <p:sp>
        <p:nvSpPr>
          <p:cNvPr id="17" name="Text 14"/>
          <p:cNvSpPr/>
          <p:nvPr/>
        </p:nvSpPr>
        <p:spPr>
          <a:xfrm>
            <a:off x="329184" y="2798064"/>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Purity Range</a:t>
            </a:r>
            <a:endParaRPr lang="en-US" sz="950" dirty="0"/>
          </a:p>
        </p:txBody>
      </p:sp>
      <p:sp>
        <p:nvSpPr>
          <p:cNvPr id="18" name="Text 15"/>
          <p:cNvSpPr/>
          <p:nvPr/>
        </p:nvSpPr>
        <p:spPr>
          <a:xfrm>
            <a:off x="1737360" y="2798064"/>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95% – 99.9%</a:t>
            </a:r>
            <a:endParaRPr lang="en-US" sz="950" dirty="0"/>
          </a:p>
        </p:txBody>
      </p:sp>
      <p:sp>
        <p:nvSpPr>
          <p:cNvPr id="19" name="Shape 16"/>
          <p:cNvSpPr/>
          <p:nvPr/>
        </p:nvSpPr>
        <p:spPr>
          <a:xfrm>
            <a:off x="274320" y="3200400"/>
            <a:ext cx="4069080" cy="384048"/>
          </a:xfrm>
          <a:prstGeom prst="rect">
            <a:avLst/>
          </a:prstGeom>
          <a:solidFill>
            <a:srgbClr val="FFFFFF"/>
          </a:solidFill>
          <a:ln w="12700">
            <a:solidFill>
              <a:srgbClr val="C8D8EC"/>
            </a:solidFill>
            <a:prstDash val="solid"/>
          </a:ln>
        </p:spPr>
        <p:txBody>
          <a:bodyPr/>
          <a:lstStyle/>
          <a:p>
            <a:endParaRPr lang="en-US"/>
          </a:p>
        </p:txBody>
      </p:sp>
      <p:sp>
        <p:nvSpPr>
          <p:cNvPr id="20" name="Text 17"/>
          <p:cNvSpPr/>
          <p:nvPr/>
        </p:nvSpPr>
        <p:spPr>
          <a:xfrm>
            <a:off x="329184" y="3227832"/>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Flow Rate</a:t>
            </a:r>
            <a:endParaRPr lang="en-US" sz="950" dirty="0"/>
          </a:p>
        </p:txBody>
      </p:sp>
      <p:sp>
        <p:nvSpPr>
          <p:cNvPr id="21" name="Text 18"/>
          <p:cNvSpPr/>
          <p:nvPr/>
        </p:nvSpPr>
        <p:spPr>
          <a:xfrm>
            <a:off x="1737360" y="3227832"/>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100 – 3,000+ SCFM</a:t>
            </a:r>
            <a:endParaRPr lang="en-US" sz="950" dirty="0"/>
          </a:p>
        </p:txBody>
      </p:sp>
      <p:sp>
        <p:nvSpPr>
          <p:cNvPr id="22" name="Shape 19"/>
          <p:cNvSpPr/>
          <p:nvPr/>
        </p:nvSpPr>
        <p:spPr>
          <a:xfrm>
            <a:off x="274320" y="3630168"/>
            <a:ext cx="4069080" cy="384048"/>
          </a:xfrm>
          <a:prstGeom prst="rect">
            <a:avLst/>
          </a:prstGeom>
          <a:solidFill>
            <a:srgbClr val="D9E6F3"/>
          </a:solidFill>
          <a:ln w="12700">
            <a:solidFill>
              <a:srgbClr val="C8D8EC"/>
            </a:solidFill>
            <a:prstDash val="solid"/>
          </a:ln>
        </p:spPr>
        <p:txBody>
          <a:bodyPr/>
          <a:lstStyle/>
          <a:p>
            <a:endParaRPr lang="en-US"/>
          </a:p>
        </p:txBody>
      </p:sp>
      <p:sp>
        <p:nvSpPr>
          <p:cNvPr id="23" name="Text 20"/>
          <p:cNvSpPr/>
          <p:nvPr/>
        </p:nvSpPr>
        <p:spPr>
          <a:xfrm>
            <a:off x="329184" y="3657600"/>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Pressure</a:t>
            </a:r>
            <a:endParaRPr lang="en-US" sz="950" dirty="0"/>
          </a:p>
        </p:txBody>
      </p:sp>
      <p:sp>
        <p:nvSpPr>
          <p:cNvPr id="24" name="Text 21"/>
          <p:cNvSpPr/>
          <p:nvPr/>
        </p:nvSpPr>
        <p:spPr>
          <a:xfrm>
            <a:off x="1737360" y="3657600"/>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100 – 500 PSI</a:t>
            </a:r>
            <a:endParaRPr lang="en-US" sz="950" dirty="0"/>
          </a:p>
        </p:txBody>
      </p:sp>
      <p:sp>
        <p:nvSpPr>
          <p:cNvPr id="25" name="Shape 22"/>
          <p:cNvSpPr/>
          <p:nvPr/>
        </p:nvSpPr>
        <p:spPr>
          <a:xfrm>
            <a:off x="274320" y="4059936"/>
            <a:ext cx="4069080" cy="384048"/>
          </a:xfrm>
          <a:prstGeom prst="rect">
            <a:avLst/>
          </a:prstGeom>
          <a:solidFill>
            <a:srgbClr val="FFFFFF"/>
          </a:solidFill>
          <a:ln w="12700">
            <a:solidFill>
              <a:srgbClr val="C8D8EC"/>
            </a:solidFill>
            <a:prstDash val="solid"/>
          </a:ln>
        </p:spPr>
        <p:txBody>
          <a:bodyPr/>
          <a:lstStyle/>
          <a:p>
            <a:endParaRPr lang="en-US"/>
          </a:p>
        </p:txBody>
      </p:sp>
      <p:sp>
        <p:nvSpPr>
          <p:cNvPr id="26" name="Text 23"/>
          <p:cNvSpPr/>
          <p:nvPr/>
        </p:nvSpPr>
        <p:spPr>
          <a:xfrm>
            <a:off x="329184" y="4087368"/>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Best For</a:t>
            </a:r>
            <a:endParaRPr lang="en-US" sz="950" dirty="0"/>
          </a:p>
        </p:txBody>
      </p:sp>
      <p:sp>
        <p:nvSpPr>
          <p:cNvPr id="27" name="Text 24"/>
          <p:cNvSpPr/>
          <p:nvPr/>
        </p:nvSpPr>
        <p:spPr>
          <a:xfrm>
            <a:off x="1737360" y="4087368"/>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Long-term blanketing, continuous purging, projects avoiding cylinder logistics</a:t>
            </a:r>
            <a:endParaRPr lang="en-US" sz="950" dirty="0"/>
          </a:p>
        </p:txBody>
      </p:sp>
      <p:sp>
        <p:nvSpPr>
          <p:cNvPr id="28" name="Shape 25"/>
          <p:cNvSpPr/>
          <p:nvPr/>
        </p:nvSpPr>
        <p:spPr>
          <a:xfrm>
            <a:off x="4709160" y="1572768"/>
            <a:ext cx="4297680" cy="306324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9" name="Shape 26"/>
          <p:cNvSpPr/>
          <p:nvPr/>
        </p:nvSpPr>
        <p:spPr>
          <a:xfrm>
            <a:off x="4709160" y="1572768"/>
            <a:ext cx="4297680" cy="41148"/>
          </a:xfrm>
          <a:prstGeom prst="rect">
            <a:avLst/>
          </a:prstGeom>
          <a:solidFill>
            <a:srgbClr val="0D1B2A"/>
          </a:solidFill>
          <a:ln w="12700">
            <a:solidFill>
              <a:srgbClr val="0D1B2A"/>
            </a:solidFill>
            <a:prstDash val="solid"/>
          </a:ln>
        </p:spPr>
        <p:txBody>
          <a:bodyPr/>
          <a:lstStyle/>
          <a:p>
            <a:endParaRPr lang="en-US"/>
          </a:p>
        </p:txBody>
      </p:sp>
      <p:sp>
        <p:nvSpPr>
          <p:cNvPr id="30" name="Text 27"/>
          <p:cNvSpPr/>
          <p:nvPr/>
        </p:nvSpPr>
        <p:spPr>
          <a:xfrm>
            <a:off x="4846320" y="1609344"/>
            <a:ext cx="4023360" cy="201168"/>
          </a:xfrm>
          <a:prstGeom prst="rect">
            <a:avLst/>
          </a:prstGeom>
          <a:noFill/>
          <a:ln/>
        </p:spPr>
        <p:txBody>
          <a:bodyPr wrap="square" lIns="0" tIns="0" rIns="0" bIns="0" rtlCol="0" anchor="ctr"/>
          <a:lstStyle/>
          <a:p>
            <a:pPr marL="0" indent="0">
              <a:buNone/>
            </a:pPr>
            <a:r>
              <a:rPr lang="en-US" sz="900" b="1" kern="0" spc="200" dirty="0">
                <a:solidFill>
                  <a:srgbClr val="6A8AAA"/>
                </a:solidFill>
                <a:latin typeface="Trebuchet MS" pitchFamily="34" charset="0"/>
                <a:ea typeface="Trebuchet MS" pitchFamily="34" charset="-122"/>
                <a:cs typeface="Trebuchet MS" pitchFamily="34" charset="-120"/>
              </a:rPr>
              <a:t>METHOD 2</a:t>
            </a:r>
            <a:endParaRPr lang="en-US" sz="900" dirty="0"/>
          </a:p>
        </p:txBody>
      </p:sp>
      <p:sp>
        <p:nvSpPr>
          <p:cNvPr id="31" name="Text 28"/>
          <p:cNvSpPr/>
          <p:nvPr/>
        </p:nvSpPr>
        <p:spPr>
          <a:xfrm>
            <a:off x="4846320" y="1801368"/>
            <a:ext cx="4023360" cy="274320"/>
          </a:xfrm>
          <a:prstGeom prst="rect">
            <a:avLst/>
          </a:prstGeom>
          <a:noFill/>
          <a:ln/>
        </p:spPr>
        <p:txBody>
          <a:bodyPr wrap="square" lIns="0" tIns="0" rIns="0" bIns="0" rtlCol="0" anchor="ctr"/>
          <a:lstStyle/>
          <a:p>
            <a:pPr marL="0" indent="0">
              <a:buNone/>
            </a:pPr>
            <a:r>
              <a:rPr lang="en-US" sz="1300" b="1" dirty="0">
                <a:solidFill>
                  <a:srgbClr val="0D1B2A"/>
                </a:solidFill>
                <a:latin typeface="Trebuchet MS" pitchFamily="34" charset="0"/>
                <a:ea typeface="Trebuchet MS" pitchFamily="34" charset="-122"/>
                <a:cs typeface="Trebuchet MS" pitchFamily="34" charset="-120"/>
              </a:rPr>
              <a:t>Nitrogen Pumping — Cryogenic to Gaseous</a:t>
            </a:r>
            <a:endParaRPr lang="en-US" sz="1300" dirty="0"/>
          </a:p>
        </p:txBody>
      </p:sp>
      <p:sp>
        <p:nvSpPr>
          <p:cNvPr id="32" name="Text 29"/>
          <p:cNvSpPr/>
          <p:nvPr/>
        </p:nvSpPr>
        <p:spPr>
          <a:xfrm>
            <a:off x="4846320" y="2084832"/>
            <a:ext cx="4023360" cy="640080"/>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Liquid nitrogen (LIN) at -320°F is transported and converted to high-volume gas using a cryogenic pump and vaporizer unit. A centrifugal cryogenic pump boosts liquid pressure, and a heat exchanger gasifies the nitrogen — using engine coolant or waste heat for conversion.</a:t>
            </a:r>
            <a:endParaRPr lang="en-US" sz="1000" dirty="0"/>
          </a:p>
        </p:txBody>
      </p:sp>
      <p:sp>
        <p:nvSpPr>
          <p:cNvPr id="33" name="Shape 30"/>
          <p:cNvSpPr/>
          <p:nvPr/>
        </p:nvSpPr>
        <p:spPr>
          <a:xfrm>
            <a:off x="4846320" y="2770632"/>
            <a:ext cx="4069080" cy="384048"/>
          </a:xfrm>
          <a:prstGeom prst="rect">
            <a:avLst/>
          </a:prstGeom>
          <a:solidFill>
            <a:srgbClr val="D9E6F3"/>
          </a:solidFill>
          <a:ln w="12700">
            <a:solidFill>
              <a:srgbClr val="C8D8EC"/>
            </a:solidFill>
            <a:prstDash val="solid"/>
          </a:ln>
        </p:spPr>
        <p:txBody>
          <a:bodyPr/>
          <a:lstStyle/>
          <a:p>
            <a:endParaRPr lang="en-US"/>
          </a:p>
        </p:txBody>
      </p:sp>
      <p:sp>
        <p:nvSpPr>
          <p:cNvPr id="34" name="Text 31"/>
          <p:cNvSpPr/>
          <p:nvPr/>
        </p:nvSpPr>
        <p:spPr>
          <a:xfrm>
            <a:off x="4901184" y="2798064"/>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Max Pressure</a:t>
            </a:r>
            <a:endParaRPr lang="en-US" sz="950" dirty="0"/>
          </a:p>
        </p:txBody>
      </p:sp>
      <p:sp>
        <p:nvSpPr>
          <p:cNvPr id="35" name="Text 32"/>
          <p:cNvSpPr/>
          <p:nvPr/>
        </p:nvSpPr>
        <p:spPr>
          <a:xfrm>
            <a:off x="6309360" y="2798064"/>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Up to 15,000 PSI</a:t>
            </a:r>
            <a:endParaRPr lang="en-US" sz="950" dirty="0"/>
          </a:p>
        </p:txBody>
      </p:sp>
      <p:sp>
        <p:nvSpPr>
          <p:cNvPr id="36" name="Shape 33"/>
          <p:cNvSpPr/>
          <p:nvPr/>
        </p:nvSpPr>
        <p:spPr>
          <a:xfrm>
            <a:off x="4846320" y="3200400"/>
            <a:ext cx="4069080" cy="384048"/>
          </a:xfrm>
          <a:prstGeom prst="rect">
            <a:avLst/>
          </a:prstGeom>
          <a:solidFill>
            <a:srgbClr val="FFFFFF"/>
          </a:solidFill>
          <a:ln w="12700">
            <a:solidFill>
              <a:srgbClr val="C8D8EC"/>
            </a:solidFill>
            <a:prstDash val="solid"/>
          </a:ln>
        </p:spPr>
        <p:txBody>
          <a:bodyPr/>
          <a:lstStyle/>
          <a:p>
            <a:endParaRPr lang="en-US"/>
          </a:p>
        </p:txBody>
      </p:sp>
      <p:sp>
        <p:nvSpPr>
          <p:cNvPr id="37" name="Text 34"/>
          <p:cNvSpPr/>
          <p:nvPr/>
        </p:nvSpPr>
        <p:spPr>
          <a:xfrm>
            <a:off x="4901184" y="3227832"/>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Delivery Temp</a:t>
            </a:r>
            <a:endParaRPr lang="en-US" sz="950" dirty="0"/>
          </a:p>
        </p:txBody>
      </p:sp>
      <p:sp>
        <p:nvSpPr>
          <p:cNvPr id="38" name="Text 35"/>
          <p:cNvSpPr/>
          <p:nvPr/>
        </p:nvSpPr>
        <p:spPr>
          <a:xfrm>
            <a:off x="6309360" y="3227832"/>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Ambient to 180°F (heated)</a:t>
            </a:r>
            <a:endParaRPr lang="en-US" sz="950" dirty="0"/>
          </a:p>
        </p:txBody>
      </p:sp>
      <p:sp>
        <p:nvSpPr>
          <p:cNvPr id="39" name="Shape 36"/>
          <p:cNvSpPr/>
          <p:nvPr/>
        </p:nvSpPr>
        <p:spPr>
          <a:xfrm>
            <a:off x="4846320" y="3630168"/>
            <a:ext cx="4069080" cy="384048"/>
          </a:xfrm>
          <a:prstGeom prst="rect">
            <a:avLst/>
          </a:prstGeom>
          <a:solidFill>
            <a:srgbClr val="D9E6F3"/>
          </a:solidFill>
          <a:ln w="12700">
            <a:solidFill>
              <a:srgbClr val="C8D8EC"/>
            </a:solidFill>
            <a:prstDash val="solid"/>
          </a:ln>
        </p:spPr>
        <p:txBody>
          <a:bodyPr/>
          <a:lstStyle/>
          <a:p>
            <a:endParaRPr lang="en-US"/>
          </a:p>
        </p:txBody>
      </p:sp>
      <p:sp>
        <p:nvSpPr>
          <p:cNvPr id="40" name="Text 37"/>
          <p:cNvSpPr/>
          <p:nvPr/>
        </p:nvSpPr>
        <p:spPr>
          <a:xfrm>
            <a:off x="4901184" y="3657600"/>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Flow Rate</a:t>
            </a:r>
            <a:endParaRPr lang="en-US" sz="950" dirty="0"/>
          </a:p>
        </p:txBody>
      </p:sp>
      <p:sp>
        <p:nvSpPr>
          <p:cNvPr id="41" name="Text 38"/>
          <p:cNvSpPr/>
          <p:nvPr/>
        </p:nvSpPr>
        <p:spPr>
          <a:xfrm>
            <a:off x="6309360" y="3657600"/>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Highest available — rapid displacement</a:t>
            </a:r>
            <a:endParaRPr lang="en-US" sz="950" dirty="0"/>
          </a:p>
        </p:txBody>
      </p:sp>
      <p:sp>
        <p:nvSpPr>
          <p:cNvPr id="42" name="Shape 39"/>
          <p:cNvSpPr/>
          <p:nvPr/>
        </p:nvSpPr>
        <p:spPr>
          <a:xfrm>
            <a:off x="4846320" y="4059936"/>
            <a:ext cx="4069080" cy="384048"/>
          </a:xfrm>
          <a:prstGeom prst="rect">
            <a:avLst/>
          </a:prstGeom>
          <a:solidFill>
            <a:srgbClr val="FFFFFF"/>
          </a:solidFill>
          <a:ln w="12700">
            <a:solidFill>
              <a:srgbClr val="C8D8EC"/>
            </a:solidFill>
            <a:prstDash val="solid"/>
          </a:ln>
        </p:spPr>
        <p:txBody>
          <a:bodyPr/>
          <a:lstStyle/>
          <a:p>
            <a:endParaRPr lang="en-US"/>
          </a:p>
        </p:txBody>
      </p:sp>
      <p:sp>
        <p:nvSpPr>
          <p:cNvPr id="43" name="Text 40"/>
          <p:cNvSpPr/>
          <p:nvPr/>
        </p:nvSpPr>
        <p:spPr>
          <a:xfrm>
            <a:off x="4901184" y="4087368"/>
            <a:ext cx="1371600" cy="329184"/>
          </a:xfrm>
          <a:prstGeom prst="rect">
            <a:avLst/>
          </a:prstGeom>
          <a:noFill/>
          <a:ln/>
        </p:spPr>
        <p:txBody>
          <a:bodyPr wrap="square" lIns="0" tIns="0" rIns="0" bIns="0" rtlCol="0" anchor="ctr"/>
          <a:lstStyle/>
          <a:p>
            <a:pPr marL="0" indent="0">
              <a:buNone/>
            </a:pPr>
            <a:r>
              <a:rPr lang="en-US" sz="950" b="1" dirty="0">
                <a:solidFill>
                  <a:srgbClr val="0057B8"/>
                </a:solidFill>
                <a:latin typeface="Calibri" pitchFamily="34" charset="0"/>
                <a:ea typeface="Calibri" pitchFamily="34" charset="-122"/>
                <a:cs typeface="Calibri" pitchFamily="34" charset="-120"/>
              </a:rPr>
              <a:t>Best For</a:t>
            </a:r>
            <a:endParaRPr lang="en-US" sz="950" dirty="0"/>
          </a:p>
        </p:txBody>
      </p:sp>
      <p:sp>
        <p:nvSpPr>
          <p:cNvPr id="44" name="Text 41"/>
          <p:cNvSpPr/>
          <p:nvPr/>
        </p:nvSpPr>
        <p:spPr>
          <a:xfrm>
            <a:off x="6309360" y="4087368"/>
            <a:ext cx="2560320" cy="329184"/>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High-pressure leak testing, rapid system displacement, wellbore applications</a:t>
            </a:r>
            <a:endParaRPr lang="en-US" sz="950" dirty="0"/>
          </a:p>
        </p:txBody>
      </p:sp>
      <p:pic>
        <p:nvPicPr>
          <p:cNvPr id="45" name="Image 0" descr="preencoded.png">
            <a:extLst>
              <a:ext uri="{FF2B5EF4-FFF2-40B4-BE49-F238E27FC236}">
                <a16:creationId xmlns:a16="http://schemas.microsoft.com/office/drawing/2014/main" id="{CE165218-9A15-5F83-8ADC-59DD2C8323BD}"/>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AC4DCD89-3830-DE66-4B1D-36FA8CD08C43}"/>
              </a:ext>
            </a:extLst>
          </p:cNvPr>
          <p:cNvSpPr/>
          <p:nvPr/>
        </p:nvSpPr>
        <p:spPr>
          <a:xfrm>
            <a:off x="6392705" y="152539"/>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066675E-E184-FB00-A1DC-015F095B9713}"/>
              </a:ext>
            </a:extLst>
          </p:cNvPr>
          <p:cNvSpPr txBox="1"/>
          <p:nvPr/>
        </p:nvSpPr>
        <p:spPr>
          <a:xfrm>
            <a:off x="6468895" y="198940"/>
            <a:ext cx="985652" cy="253916"/>
          </a:xfrm>
          <a:prstGeom prst="rect">
            <a:avLst/>
          </a:prstGeom>
          <a:noFill/>
        </p:spPr>
        <p:txBody>
          <a:bodyPr wrap="square" rtlCol="0">
            <a:spAutoFit/>
          </a:bodyPr>
          <a:lstStyle/>
          <a:p>
            <a:r>
              <a:rPr lang="en-US" sz="1050" dirty="0">
                <a:hlinkClick r:id="rId4"/>
              </a:rPr>
              <a:t>CAPABILITIES</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NITROGEN SERVICES  ·  INDUSTRIAL APPLICATIONS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CORE INDUSTRIAL APPLICATIONS</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47472"/>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Nitrogen's inert properties make it essential across well remediation, commissioning, turnaround, and integrity testing — at pressures from low-volume blanketing to 15,000 PSI wellbore tests.</a:t>
            </a:r>
            <a:endParaRPr lang="en-US" sz="1100" dirty="0"/>
          </a:p>
        </p:txBody>
      </p:sp>
      <p:sp>
        <p:nvSpPr>
          <p:cNvPr id="11" name="Shape 8"/>
          <p:cNvSpPr/>
          <p:nvPr/>
        </p:nvSpPr>
        <p:spPr>
          <a:xfrm>
            <a:off x="137160" y="1600200"/>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00200"/>
            <a:ext cx="2834640" cy="41148"/>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265176" y="1655064"/>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Purging &amp; Pigging</a:t>
            </a:r>
            <a:endParaRPr lang="en-US" sz="1150" dirty="0"/>
          </a:p>
        </p:txBody>
      </p:sp>
      <p:sp>
        <p:nvSpPr>
          <p:cNvPr id="14" name="Text 11"/>
          <p:cNvSpPr/>
          <p:nvPr/>
        </p:nvSpPr>
        <p:spPr>
          <a:xfrm>
            <a:off x="265176" y="2002536"/>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Displacing hazardous hydrocarbons or oxygen from pipelines and vessels to reach a Lower Explosive Limit (LEL) safe for hot work or confined space entry. Required before any maintenance on live systems.</a:t>
            </a:r>
            <a:endParaRPr lang="en-US" sz="1000" dirty="0"/>
          </a:p>
        </p:txBody>
      </p:sp>
      <p:sp>
        <p:nvSpPr>
          <p:cNvPr id="15" name="Shape 12"/>
          <p:cNvSpPr/>
          <p:nvPr/>
        </p:nvSpPr>
        <p:spPr>
          <a:xfrm>
            <a:off x="3063240" y="1600200"/>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6" name="Shape 13"/>
          <p:cNvSpPr/>
          <p:nvPr/>
        </p:nvSpPr>
        <p:spPr>
          <a:xfrm>
            <a:off x="3063240" y="1600200"/>
            <a:ext cx="2834640" cy="41148"/>
          </a:xfrm>
          <a:prstGeom prst="rect">
            <a:avLst/>
          </a:prstGeom>
          <a:solidFill>
            <a:srgbClr val="0057B8"/>
          </a:solidFill>
          <a:ln w="12700">
            <a:solidFill>
              <a:srgbClr val="0057B8"/>
            </a:solidFill>
            <a:prstDash val="solid"/>
          </a:ln>
        </p:spPr>
        <p:txBody>
          <a:bodyPr/>
          <a:lstStyle/>
          <a:p>
            <a:endParaRPr lang="en-US"/>
          </a:p>
        </p:txBody>
      </p:sp>
      <p:sp>
        <p:nvSpPr>
          <p:cNvPr id="17" name="Text 14"/>
          <p:cNvSpPr/>
          <p:nvPr/>
        </p:nvSpPr>
        <p:spPr>
          <a:xfrm>
            <a:off x="3191256" y="1655064"/>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Pneumatic Leak Testing</a:t>
            </a:r>
            <a:endParaRPr lang="en-US" sz="1150" dirty="0"/>
          </a:p>
        </p:txBody>
      </p:sp>
      <p:sp>
        <p:nvSpPr>
          <p:cNvPr id="18" name="Text 15"/>
          <p:cNvSpPr/>
          <p:nvPr/>
        </p:nvSpPr>
        <p:spPr>
          <a:xfrm>
            <a:off x="3191256" y="2002536"/>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Using nitrogen's inert properties to pressure-test systems to 1.1× or 1.5× of Maximum Allowable Working Pressure (MAWP) — without the oxidation or moisture contamination risk of air or water testing.</a:t>
            </a:r>
            <a:endParaRPr lang="en-US" sz="1000" dirty="0"/>
          </a:p>
        </p:txBody>
      </p:sp>
      <p:sp>
        <p:nvSpPr>
          <p:cNvPr id="19" name="Shape 16"/>
          <p:cNvSpPr/>
          <p:nvPr/>
        </p:nvSpPr>
        <p:spPr>
          <a:xfrm>
            <a:off x="5989320" y="1600200"/>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0" name="Shape 17"/>
          <p:cNvSpPr/>
          <p:nvPr/>
        </p:nvSpPr>
        <p:spPr>
          <a:xfrm>
            <a:off x="5989320" y="1600200"/>
            <a:ext cx="2834640" cy="41148"/>
          </a:xfrm>
          <a:prstGeom prst="rect">
            <a:avLst/>
          </a:prstGeom>
          <a:solidFill>
            <a:srgbClr val="0057B8"/>
          </a:solidFill>
          <a:ln w="12700">
            <a:solidFill>
              <a:srgbClr val="0057B8"/>
            </a:solidFill>
            <a:prstDash val="solid"/>
          </a:ln>
        </p:spPr>
        <p:txBody>
          <a:bodyPr/>
          <a:lstStyle/>
          <a:p>
            <a:endParaRPr lang="en-US"/>
          </a:p>
        </p:txBody>
      </p:sp>
      <p:sp>
        <p:nvSpPr>
          <p:cNvPr id="21" name="Text 18"/>
          <p:cNvSpPr/>
          <p:nvPr/>
        </p:nvSpPr>
        <p:spPr>
          <a:xfrm>
            <a:off x="6117336" y="1655064"/>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Accelerated Cooling</a:t>
            </a:r>
            <a:endParaRPr lang="en-US" sz="1150" dirty="0"/>
          </a:p>
        </p:txBody>
      </p:sp>
      <p:sp>
        <p:nvSpPr>
          <p:cNvPr id="22" name="Text 19"/>
          <p:cNvSpPr/>
          <p:nvPr/>
        </p:nvSpPr>
        <p:spPr>
          <a:xfrm>
            <a:off x="6117336" y="2002536"/>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High-volume nitrogen flow rapidly cools reactors and catalyst beds during turnarounds — significantly reducing the cooling phase window and compressing overall turnaround duration.</a:t>
            </a:r>
            <a:endParaRPr lang="en-US" sz="1000" dirty="0"/>
          </a:p>
        </p:txBody>
      </p:sp>
      <p:sp>
        <p:nvSpPr>
          <p:cNvPr id="23" name="Shape 20"/>
          <p:cNvSpPr/>
          <p:nvPr/>
        </p:nvSpPr>
        <p:spPr>
          <a:xfrm>
            <a:off x="137160" y="3127248"/>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4" name="Shape 21"/>
          <p:cNvSpPr/>
          <p:nvPr/>
        </p:nvSpPr>
        <p:spPr>
          <a:xfrm>
            <a:off x="137160" y="3127248"/>
            <a:ext cx="2834640" cy="41148"/>
          </a:xfrm>
          <a:prstGeom prst="rect">
            <a:avLst/>
          </a:prstGeom>
          <a:solidFill>
            <a:srgbClr val="0057B8"/>
          </a:solidFill>
          <a:ln w="12700">
            <a:solidFill>
              <a:srgbClr val="0057B8"/>
            </a:solidFill>
            <a:prstDash val="solid"/>
          </a:ln>
        </p:spPr>
        <p:txBody>
          <a:bodyPr/>
          <a:lstStyle/>
          <a:p>
            <a:endParaRPr lang="en-US"/>
          </a:p>
        </p:txBody>
      </p:sp>
      <p:sp>
        <p:nvSpPr>
          <p:cNvPr id="25" name="Text 22"/>
          <p:cNvSpPr/>
          <p:nvPr/>
        </p:nvSpPr>
        <p:spPr>
          <a:xfrm>
            <a:off x="265176" y="3182112"/>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Drying &amp; Inerting</a:t>
            </a:r>
            <a:endParaRPr lang="en-US" sz="1150" dirty="0"/>
          </a:p>
        </p:txBody>
      </p:sp>
      <p:sp>
        <p:nvSpPr>
          <p:cNvPr id="26" name="Text 23"/>
          <p:cNvSpPr/>
          <p:nvPr/>
        </p:nvSpPr>
        <p:spPr>
          <a:xfrm>
            <a:off x="265176" y="3529584"/>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Removing moisture from systems by achieving low dew points — preventing hydrate formation in pipelines, catalyst poisoning in reactors, and oxidation in vessels before startup or during preservation.</a:t>
            </a:r>
            <a:endParaRPr lang="en-US" sz="1000" dirty="0"/>
          </a:p>
        </p:txBody>
      </p:sp>
      <p:sp>
        <p:nvSpPr>
          <p:cNvPr id="27" name="Shape 24"/>
          <p:cNvSpPr/>
          <p:nvPr/>
        </p:nvSpPr>
        <p:spPr>
          <a:xfrm>
            <a:off x="3063240" y="3127248"/>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8" name="Shape 25"/>
          <p:cNvSpPr/>
          <p:nvPr/>
        </p:nvSpPr>
        <p:spPr>
          <a:xfrm>
            <a:off x="3063240" y="3127248"/>
            <a:ext cx="2834640" cy="41148"/>
          </a:xfrm>
          <a:prstGeom prst="rect">
            <a:avLst/>
          </a:prstGeom>
          <a:solidFill>
            <a:srgbClr val="0057B8"/>
          </a:solidFill>
          <a:ln w="12700">
            <a:solidFill>
              <a:srgbClr val="0057B8"/>
            </a:solidFill>
            <a:prstDash val="solid"/>
          </a:ln>
        </p:spPr>
        <p:txBody>
          <a:bodyPr/>
          <a:lstStyle/>
          <a:p>
            <a:endParaRPr lang="en-US"/>
          </a:p>
        </p:txBody>
      </p:sp>
      <p:sp>
        <p:nvSpPr>
          <p:cNvPr id="29" name="Text 26"/>
          <p:cNvSpPr/>
          <p:nvPr/>
        </p:nvSpPr>
        <p:spPr>
          <a:xfrm>
            <a:off x="3191256" y="3182112"/>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H2S &amp; Gas Mitigation</a:t>
            </a:r>
            <a:endParaRPr lang="en-US" sz="1150" dirty="0"/>
          </a:p>
        </p:txBody>
      </p:sp>
      <p:sp>
        <p:nvSpPr>
          <p:cNvPr id="30" name="Text 27"/>
          <p:cNvSpPr/>
          <p:nvPr/>
        </p:nvSpPr>
        <p:spPr>
          <a:xfrm>
            <a:off x="3191256" y="3529584"/>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Nitrogen displacement and inerting to safely mitigate H2S, methane, and other hazardous gases from wellbores, vessels, and confined spaces prior to entry or hot work — reducing worker exposure risk.</a:t>
            </a:r>
            <a:endParaRPr lang="en-US" sz="1000" dirty="0"/>
          </a:p>
        </p:txBody>
      </p:sp>
      <p:sp>
        <p:nvSpPr>
          <p:cNvPr id="31" name="Shape 28"/>
          <p:cNvSpPr/>
          <p:nvPr/>
        </p:nvSpPr>
        <p:spPr>
          <a:xfrm>
            <a:off x="5989320" y="3127248"/>
            <a:ext cx="283464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32" name="Shape 29"/>
          <p:cNvSpPr/>
          <p:nvPr/>
        </p:nvSpPr>
        <p:spPr>
          <a:xfrm>
            <a:off x="5989320" y="3127248"/>
            <a:ext cx="2834640" cy="41148"/>
          </a:xfrm>
          <a:prstGeom prst="rect">
            <a:avLst/>
          </a:prstGeom>
          <a:solidFill>
            <a:srgbClr val="0057B8"/>
          </a:solidFill>
          <a:ln w="12700">
            <a:solidFill>
              <a:srgbClr val="0057B8"/>
            </a:solidFill>
            <a:prstDash val="solid"/>
          </a:ln>
        </p:spPr>
        <p:txBody>
          <a:bodyPr/>
          <a:lstStyle/>
          <a:p>
            <a:endParaRPr lang="en-US"/>
          </a:p>
        </p:txBody>
      </p:sp>
      <p:sp>
        <p:nvSpPr>
          <p:cNvPr id="33" name="Text 30"/>
          <p:cNvSpPr/>
          <p:nvPr/>
        </p:nvSpPr>
        <p:spPr>
          <a:xfrm>
            <a:off x="6117336" y="3182112"/>
            <a:ext cx="2578608" cy="347472"/>
          </a:xfrm>
          <a:prstGeom prst="rect">
            <a:avLst/>
          </a:prstGeom>
          <a:noFill/>
          <a:ln/>
        </p:spPr>
        <p:txBody>
          <a:bodyPr wrap="square" lIns="0" tIns="0" rIns="0" bIns="0" rtlCol="0" anchor="t"/>
          <a:lstStyle/>
          <a:p>
            <a:pPr marL="0" indent="0">
              <a:buNone/>
            </a:pPr>
            <a:r>
              <a:rPr lang="en-US" sz="1150" b="1" dirty="0">
                <a:solidFill>
                  <a:srgbClr val="0D1B2A"/>
                </a:solidFill>
                <a:latin typeface="Trebuchet MS" pitchFamily="34" charset="0"/>
                <a:ea typeface="Trebuchet MS" pitchFamily="34" charset="-122"/>
                <a:cs typeface="Trebuchet MS" pitchFamily="34" charset="-120"/>
              </a:rPr>
              <a:t>Commissioning Support</a:t>
            </a:r>
            <a:endParaRPr lang="en-US" sz="1150" dirty="0"/>
          </a:p>
        </p:txBody>
      </p:sp>
      <p:sp>
        <p:nvSpPr>
          <p:cNvPr id="34" name="Text 31"/>
          <p:cNvSpPr/>
          <p:nvPr/>
        </p:nvSpPr>
        <p:spPr>
          <a:xfrm>
            <a:off x="6117336" y="3529584"/>
            <a:ext cx="2578608" cy="941832"/>
          </a:xfrm>
          <a:prstGeom prst="rect">
            <a:avLst/>
          </a:prstGeom>
          <a:noFill/>
          <a:ln/>
        </p:spPr>
        <p:txBody>
          <a:bodyPr wrap="square" lIns="0" tIns="0" rIns="0" bIns="0" rtlCol="0" anchor="t"/>
          <a:lstStyle/>
          <a:p>
            <a:pPr marL="0" indent="0">
              <a:buNone/>
            </a:pPr>
            <a:r>
              <a:rPr lang="en-US" sz="1000" dirty="0">
                <a:solidFill>
                  <a:srgbClr val="374151"/>
                </a:solidFill>
                <a:latin typeface="Calibri" pitchFamily="34" charset="0"/>
                <a:ea typeface="Calibri" pitchFamily="34" charset="-122"/>
                <a:cs typeface="Calibri" pitchFamily="34" charset="-120"/>
              </a:rPr>
              <a:t>Nitrogen services integrated into commissioning workflows — pre-startup inerting, system pressure checks, first-fill support, and leak testing across new and reactivated wells and process systems.</a:t>
            </a:r>
            <a:endParaRPr lang="en-US" sz="1000" dirty="0"/>
          </a:p>
        </p:txBody>
      </p:sp>
      <p:pic>
        <p:nvPicPr>
          <p:cNvPr id="35" name="Image 0" descr="preencoded.png">
            <a:extLst>
              <a:ext uri="{FF2B5EF4-FFF2-40B4-BE49-F238E27FC236}">
                <a16:creationId xmlns:a16="http://schemas.microsoft.com/office/drawing/2014/main" id="{20EFA350-9124-10B8-036A-9ED60A70430E}"/>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7D6B0D5D-B1D1-23E5-B2C0-68A892A6E1D5}"/>
              </a:ext>
            </a:extLst>
          </p:cNvPr>
          <p:cNvSpPr/>
          <p:nvPr/>
        </p:nvSpPr>
        <p:spPr>
          <a:xfrm>
            <a:off x="6271092" y="143225"/>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BFAB972-A21F-2967-541B-C137454E2211}"/>
              </a:ext>
            </a:extLst>
          </p:cNvPr>
          <p:cNvSpPr txBox="1"/>
          <p:nvPr/>
        </p:nvSpPr>
        <p:spPr>
          <a:xfrm>
            <a:off x="6423472" y="178138"/>
            <a:ext cx="985652" cy="253916"/>
          </a:xfrm>
          <a:prstGeom prst="rect">
            <a:avLst/>
          </a:prstGeom>
          <a:noFill/>
        </p:spPr>
        <p:txBody>
          <a:bodyPr wrap="square" rtlCol="0">
            <a:spAutoFit/>
          </a:bodyPr>
          <a:lstStyle/>
          <a:p>
            <a:r>
              <a:rPr lang="en-US" sz="1050" dirty="0">
                <a:hlinkClick r:id="rId4"/>
              </a:rPr>
              <a:t>CAPABILITIES</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1B2A"/>
          </a:solidFill>
          <a:ln w="12700">
            <a:solidFill>
              <a:srgbClr val="0D1B2A"/>
            </a:solidFill>
            <a:prstDash val="solid"/>
          </a:ln>
        </p:spPr>
        <p:txBody>
          <a:bodyPr/>
          <a:lstStyle/>
          <a:p>
            <a:endParaRPr lang="en-US"/>
          </a:p>
        </p:txBody>
      </p:sp>
      <p:sp>
        <p:nvSpPr>
          <p:cNvPr id="3" name="Shape 1"/>
          <p:cNvSpPr/>
          <p:nvPr/>
        </p:nvSpPr>
        <p:spPr>
          <a:xfrm>
            <a:off x="0" y="658368"/>
            <a:ext cx="9144000" cy="50292"/>
          </a:xfrm>
          <a:prstGeom prst="rect">
            <a:avLst/>
          </a:prstGeom>
          <a:solidFill>
            <a:srgbClr val="0057B8"/>
          </a:solidFill>
          <a:ln w="12700">
            <a:solidFill>
              <a:srgbClr val="0057B8"/>
            </a:solidFill>
            <a:prstDash val="solid"/>
          </a:ln>
        </p:spPr>
        <p:txBody>
          <a:bodyPr/>
          <a:lstStyle/>
          <a:p>
            <a:endParaRPr lang="en-US"/>
          </a:p>
        </p:txBody>
      </p:sp>
      <p:sp>
        <p:nvSpPr>
          <p:cNvPr id="4" name="Text 2"/>
          <p:cNvSpPr/>
          <p:nvPr/>
        </p:nvSpPr>
        <p:spPr>
          <a:xfrm>
            <a:off x="411480" y="0"/>
            <a:ext cx="6400800" cy="658368"/>
          </a:xfrm>
          <a:prstGeom prst="rect">
            <a:avLst/>
          </a:prstGeom>
          <a:noFill/>
          <a:ln/>
        </p:spPr>
        <p:txBody>
          <a:bodyPr wrap="square" lIns="0" tIns="0" rIns="0" bIns="0" rtlCol="0" anchor="ctr"/>
          <a:lstStyle/>
          <a:p>
            <a:pPr marL="0" indent="0">
              <a:buNone/>
            </a:pPr>
            <a:r>
              <a:rPr lang="en-US" sz="1100" b="1" kern="0" spc="300" dirty="0">
                <a:solidFill>
                  <a:srgbClr val="FFFFFF"/>
                </a:solidFill>
                <a:latin typeface="Trebuchet MS" pitchFamily="34" charset="0"/>
                <a:ea typeface="Trebuchet MS" pitchFamily="34" charset="-122"/>
                <a:cs typeface="Trebuchet MS" pitchFamily="34" charset="-120"/>
              </a:rPr>
              <a:t>QUALIFIED PERSONNEL  ·  CORE CLASSIFICATIONS</a:t>
            </a:r>
            <a:endParaRPr lang="en-US" sz="1100" dirty="0"/>
          </a:p>
        </p:txBody>
      </p:sp>
      <p:sp>
        <p:nvSpPr>
          <p:cNvPr id="6" name="Shape 3"/>
          <p:cNvSpPr/>
          <p:nvPr/>
        </p:nvSpPr>
        <p:spPr>
          <a:xfrm>
            <a:off x="0" y="708660"/>
            <a:ext cx="5943600" cy="384048"/>
          </a:xfrm>
          <a:prstGeom prst="rect">
            <a:avLst/>
          </a:prstGeom>
          <a:solidFill>
            <a:srgbClr val="0057B8"/>
          </a:solidFill>
          <a:ln w="12700">
            <a:solidFill>
              <a:srgbClr val="0057B8"/>
            </a:solidFill>
            <a:prstDash val="solid"/>
          </a:ln>
        </p:spPr>
        <p:txBody>
          <a:bodyPr/>
          <a:lstStyle/>
          <a:p>
            <a:endParaRPr lang="en-US"/>
          </a:p>
        </p:txBody>
      </p:sp>
      <p:sp>
        <p:nvSpPr>
          <p:cNvPr id="7" name="Text 4"/>
          <p:cNvSpPr/>
          <p:nvPr/>
        </p:nvSpPr>
        <p:spPr>
          <a:xfrm>
            <a:off x="320040" y="708660"/>
            <a:ext cx="5669280" cy="384048"/>
          </a:xfrm>
          <a:prstGeom prst="rect">
            <a:avLst/>
          </a:prstGeom>
          <a:noFill/>
          <a:ln/>
        </p:spPr>
        <p:txBody>
          <a:bodyPr wrap="square" lIns="0" tIns="0" rIns="0" bIns="0" rtlCol="0" anchor="ctr"/>
          <a:lstStyle/>
          <a:p>
            <a:pPr marL="0" indent="0">
              <a:buNone/>
            </a:pPr>
            <a:r>
              <a:rPr lang="en-US" sz="1300" b="1" kern="0" spc="200" dirty="0">
                <a:solidFill>
                  <a:srgbClr val="FFFFFF"/>
                </a:solidFill>
                <a:latin typeface="Trebuchet MS" pitchFamily="34" charset="0"/>
                <a:ea typeface="Trebuchet MS" pitchFamily="34" charset="-122"/>
                <a:cs typeface="Trebuchet MS" pitchFamily="34" charset="-120"/>
              </a:rPr>
              <a:t>CORE PERSONNEL CLASSIFICATIONS</a:t>
            </a:r>
            <a:endParaRPr lang="en-US" sz="1300" dirty="0"/>
          </a:p>
        </p:txBody>
      </p:sp>
      <p:sp>
        <p:nvSpPr>
          <p:cNvPr id="8" name="Shape 5"/>
          <p:cNvSpPr/>
          <p:nvPr/>
        </p:nvSpPr>
        <p:spPr>
          <a:xfrm>
            <a:off x="0" y="4800600"/>
            <a:ext cx="9144000" cy="342900"/>
          </a:xfrm>
          <a:prstGeom prst="rect">
            <a:avLst/>
          </a:prstGeom>
          <a:solidFill>
            <a:srgbClr val="F0F4FA"/>
          </a:solidFill>
          <a:ln w="12700">
            <a:solidFill>
              <a:srgbClr val="C8D8EC"/>
            </a:solidFill>
            <a:prstDash val="solid"/>
          </a:ln>
        </p:spPr>
        <p:txBody>
          <a:bodyPr/>
          <a:lstStyle/>
          <a:p>
            <a:endParaRPr lang="en-US"/>
          </a:p>
        </p:txBody>
      </p:sp>
      <p:sp>
        <p:nvSpPr>
          <p:cNvPr id="9" name="Text 6"/>
          <p:cNvSpPr/>
          <p:nvPr/>
        </p:nvSpPr>
        <p:spPr>
          <a:xfrm>
            <a:off x="274320" y="4800600"/>
            <a:ext cx="8595360" cy="342900"/>
          </a:xfrm>
          <a:prstGeom prst="rect">
            <a:avLst/>
          </a:prstGeom>
          <a:noFill/>
          <a:ln/>
        </p:spPr>
        <p:txBody>
          <a:bodyPr wrap="square" lIns="0" tIns="0" rIns="0" bIns="0" rtlCol="0" anchor="ctr"/>
          <a:lstStyle/>
          <a:p>
            <a:pPr marL="0" indent="0" algn="ctr">
              <a:buNone/>
            </a:pPr>
            <a:r>
              <a:rPr lang="en-US" sz="900" dirty="0">
                <a:solidFill>
                  <a:srgbClr val="6B7280"/>
                </a:solidFill>
                <a:latin typeface="Calibri" pitchFamily="34" charset="0"/>
                <a:ea typeface="Calibri" pitchFamily="34" charset="-122"/>
                <a:cs typeface="Calibri" pitchFamily="34" charset="-120"/>
              </a:rPr>
              <a:t>LOK Energy Services Inc.  ·  lokenergy.com  ·  charles@lokenergy.com  ·  +1 (832) 781-1644</a:t>
            </a:r>
            <a:endParaRPr lang="en-US" sz="900" dirty="0"/>
          </a:p>
        </p:txBody>
      </p:sp>
      <p:sp>
        <p:nvSpPr>
          <p:cNvPr id="10" name="Text 7"/>
          <p:cNvSpPr/>
          <p:nvPr/>
        </p:nvSpPr>
        <p:spPr>
          <a:xfrm>
            <a:off x="411480" y="1170432"/>
            <a:ext cx="8321040" cy="365760"/>
          </a:xfrm>
          <a:prstGeom prst="rect">
            <a:avLst/>
          </a:prstGeom>
          <a:noFill/>
          <a:ln/>
        </p:spPr>
        <p:txBody>
          <a:bodyPr wrap="square" lIns="0" tIns="0" rIns="0" bIns="0" rtlCol="0" anchor="ctr"/>
          <a:lstStyle/>
          <a:p>
            <a:pPr marL="0" indent="0">
              <a:buNone/>
            </a:pPr>
            <a:r>
              <a:rPr lang="en-US" sz="1100" dirty="0">
                <a:solidFill>
                  <a:srgbClr val="374151"/>
                </a:solidFill>
                <a:latin typeface="Calibri" pitchFamily="34" charset="0"/>
                <a:ea typeface="Calibri" pitchFamily="34" charset="-122"/>
                <a:cs typeface="Calibri" pitchFamily="34" charset="-120"/>
              </a:rPr>
              <a:t>A bulletproof industrial operation depends on the technical bridge between specialized equipment and human expertise. In chemical cleaning, nitrogen services, and hot oil flushing, the caliber of personnel is the primary safeguard.</a:t>
            </a:r>
            <a:endParaRPr lang="en-US" sz="1100" dirty="0"/>
          </a:p>
        </p:txBody>
      </p:sp>
      <p:sp>
        <p:nvSpPr>
          <p:cNvPr id="11" name="Shape 8"/>
          <p:cNvSpPr/>
          <p:nvPr/>
        </p:nvSpPr>
        <p:spPr>
          <a:xfrm>
            <a:off x="137160" y="1627632"/>
            <a:ext cx="429768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9"/>
          <p:cNvSpPr/>
          <p:nvPr/>
        </p:nvSpPr>
        <p:spPr>
          <a:xfrm>
            <a:off x="137160" y="1627632"/>
            <a:ext cx="54864" cy="1417320"/>
          </a:xfrm>
          <a:prstGeom prst="rect">
            <a:avLst/>
          </a:prstGeom>
          <a:solidFill>
            <a:srgbClr val="0057B8"/>
          </a:solidFill>
          <a:ln w="12700">
            <a:solidFill>
              <a:srgbClr val="0057B8"/>
            </a:solidFill>
            <a:prstDash val="solid"/>
          </a:ln>
        </p:spPr>
        <p:txBody>
          <a:bodyPr/>
          <a:lstStyle/>
          <a:p>
            <a:endParaRPr lang="en-US"/>
          </a:p>
        </p:txBody>
      </p:sp>
      <p:sp>
        <p:nvSpPr>
          <p:cNvPr id="13" name="Text 10"/>
          <p:cNvSpPr/>
          <p:nvPr/>
        </p:nvSpPr>
        <p:spPr>
          <a:xfrm>
            <a:off x="292608" y="1682496"/>
            <a:ext cx="4050792" cy="237744"/>
          </a:xfrm>
          <a:prstGeom prst="rect">
            <a:avLst/>
          </a:prstGeom>
          <a:noFill/>
          <a:ln/>
        </p:spPr>
        <p:txBody>
          <a:bodyPr wrap="square" lIns="0" tIns="0" rIns="0" bIns="0" rtlCol="0" anchor="t"/>
          <a:lstStyle/>
          <a:p>
            <a:pPr marL="0" indent="0">
              <a:buNone/>
            </a:pPr>
            <a:r>
              <a:rPr lang="en-US" sz="1200" b="1" dirty="0">
                <a:solidFill>
                  <a:srgbClr val="0D1B2A"/>
                </a:solidFill>
                <a:latin typeface="Trebuchet MS" pitchFamily="34" charset="0"/>
                <a:ea typeface="Trebuchet MS" pitchFamily="34" charset="-122"/>
                <a:cs typeface="Trebuchet MS" pitchFamily="34" charset="-120"/>
              </a:rPr>
              <a:t>Engineered Chemical Technicians</a:t>
            </a:r>
            <a:endParaRPr lang="en-US" sz="1200" dirty="0"/>
          </a:p>
        </p:txBody>
      </p:sp>
      <p:sp>
        <p:nvSpPr>
          <p:cNvPr id="14" name="Text 11"/>
          <p:cNvSpPr/>
          <p:nvPr/>
        </p:nvSpPr>
        <p:spPr>
          <a:xfrm>
            <a:off x="292608" y="1901952"/>
            <a:ext cx="4050792" cy="182880"/>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Chemical Cleaning Operations</a:t>
            </a:r>
            <a:endParaRPr lang="en-US" sz="950" dirty="0"/>
          </a:p>
        </p:txBody>
      </p:sp>
      <p:sp>
        <p:nvSpPr>
          <p:cNvPr id="15" name="Text 12"/>
          <p:cNvSpPr/>
          <p:nvPr/>
        </p:nvSpPr>
        <p:spPr>
          <a:xfrm>
            <a:off x="292608" y="2103120"/>
            <a:ext cx="4050792" cy="886968"/>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Specialized in reactive chemistry handling and application. Proficient in stoichiometry, metallurgy compatibility, and neutralization protocols — managing injection rates and titration of cleaning agents during boiler passivation and heat exchanger remediation to ensure contaminant removal without base-metal loss.</a:t>
            </a:r>
            <a:endParaRPr lang="en-US" sz="950" dirty="0"/>
          </a:p>
        </p:txBody>
      </p:sp>
      <p:sp>
        <p:nvSpPr>
          <p:cNvPr id="16" name="Shape 13"/>
          <p:cNvSpPr/>
          <p:nvPr/>
        </p:nvSpPr>
        <p:spPr>
          <a:xfrm>
            <a:off x="4617720" y="1627632"/>
            <a:ext cx="429768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17" name="Shape 14"/>
          <p:cNvSpPr/>
          <p:nvPr/>
        </p:nvSpPr>
        <p:spPr>
          <a:xfrm>
            <a:off x="4617720" y="1627632"/>
            <a:ext cx="54864" cy="1417320"/>
          </a:xfrm>
          <a:prstGeom prst="rect">
            <a:avLst/>
          </a:prstGeom>
          <a:solidFill>
            <a:srgbClr val="0057B8"/>
          </a:solidFill>
          <a:ln w="12700">
            <a:solidFill>
              <a:srgbClr val="0057B8"/>
            </a:solidFill>
            <a:prstDash val="solid"/>
          </a:ln>
        </p:spPr>
        <p:txBody>
          <a:bodyPr/>
          <a:lstStyle/>
          <a:p>
            <a:endParaRPr lang="en-US"/>
          </a:p>
        </p:txBody>
      </p:sp>
      <p:sp>
        <p:nvSpPr>
          <p:cNvPr id="18" name="Text 15"/>
          <p:cNvSpPr/>
          <p:nvPr/>
        </p:nvSpPr>
        <p:spPr>
          <a:xfrm>
            <a:off x="4773168" y="1682496"/>
            <a:ext cx="4050792" cy="237744"/>
          </a:xfrm>
          <a:prstGeom prst="rect">
            <a:avLst/>
          </a:prstGeom>
          <a:noFill/>
          <a:ln/>
        </p:spPr>
        <p:txBody>
          <a:bodyPr wrap="square" lIns="0" tIns="0" rIns="0" bIns="0" rtlCol="0" anchor="t"/>
          <a:lstStyle/>
          <a:p>
            <a:pPr marL="0" indent="0">
              <a:buNone/>
            </a:pPr>
            <a:r>
              <a:rPr lang="en-US" sz="1200" b="1" dirty="0">
                <a:solidFill>
                  <a:srgbClr val="0D1B2A"/>
                </a:solidFill>
                <a:latin typeface="Trebuchet MS" pitchFamily="34" charset="0"/>
                <a:ea typeface="Trebuchet MS" pitchFamily="34" charset="-122"/>
                <a:cs typeface="Trebuchet MS" pitchFamily="34" charset="-120"/>
              </a:rPr>
              <a:t>Pipeline &amp; Nitrogen Field Operators</a:t>
            </a:r>
            <a:endParaRPr lang="en-US" sz="1200" dirty="0"/>
          </a:p>
        </p:txBody>
      </p:sp>
      <p:sp>
        <p:nvSpPr>
          <p:cNvPr id="19" name="Text 16"/>
          <p:cNvSpPr/>
          <p:nvPr/>
        </p:nvSpPr>
        <p:spPr>
          <a:xfrm>
            <a:off x="4773168" y="1901952"/>
            <a:ext cx="4050792" cy="182880"/>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Nitrogen Services &amp; High-Pressure Operations</a:t>
            </a:r>
            <a:endParaRPr lang="en-US" sz="950" dirty="0"/>
          </a:p>
        </p:txBody>
      </p:sp>
      <p:sp>
        <p:nvSpPr>
          <p:cNvPr id="20" name="Text 17"/>
          <p:cNvSpPr/>
          <p:nvPr/>
        </p:nvSpPr>
        <p:spPr>
          <a:xfrm>
            <a:off x="4773168" y="2103120"/>
            <a:ext cx="4050792" cy="886968"/>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Highly trained in cryogenic safety and high-pressure fluid dynamics. Manage high-pressure iron, cryogenic pump operation, and pigging logistics — calculating volume displacement and monitoring flow rates during purging operations to maintain inert atmospheres and verify system integrity under MAWP.</a:t>
            </a:r>
            <a:endParaRPr lang="en-US" sz="950" dirty="0"/>
          </a:p>
        </p:txBody>
      </p:sp>
      <p:sp>
        <p:nvSpPr>
          <p:cNvPr id="21" name="Shape 18"/>
          <p:cNvSpPr/>
          <p:nvPr/>
        </p:nvSpPr>
        <p:spPr>
          <a:xfrm>
            <a:off x="137160" y="3136392"/>
            <a:ext cx="429768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2" name="Shape 19"/>
          <p:cNvSpPr/>
          <p:nvPr/>
        </p:nvSpPr>
        <p:spPr>
          <a:xfrm>
            <a:off x="137160" y="3136392"/>
            <a:ext cx="54864" cy="1417320"/>
          </a:xfrm>
          <a:prstGeom prst="rect">
            <a:avLst/>
          </a:prstGeom>
          <a:solidFill>
            <a:srgbClr val="0057B8"/>
          </a:solidFill>
          <a:ln w="12700">
            <a:solidFill>
              <a:srgbClr val="0057B8"/>
            </a:solidFill>
            <a:prstDash val="solid"/>
          </a:ln>
        </p:spPr>
        <p:txBody>
          <a:bodyPr/>
          <a:lstStyle/>
          <a:p>
            <a:endParaRPr lang="en-US"/>
          </a:p>
        </p:txBody>
      </p:sp>
      <p:sp>
        <p:nvSpPr>
          <p:cNvPr id="23" name="Text 20"/>
          <p:cNvSpPr/>
          <p:nvPr/>
        </p:nvSpPr>
        <p:spPr>
          <a:xfrm>
            <a:off x="292608" y="3191256"/>
            <a:ext cx="4050792" cy="237744"/>
          </a:xfrm>
          <a:prstGeom prst="rect">
            <a:avLst/>
          </a:prstGeom>
          <a:noFill/>
          <a:ln/>
        </p:spPr>
        <p:txBody>
          <a:bodyPr wrap="square" lIns="0" tIns="0" rIns="0" bIns="0" rtlCol="0" anchor="t"/>
          <a:lstStyle/>
          <a:p>
            <a:pPr marL="0" indent="0">
              <a:buNone/>
            </a:pPr>
            <a:r>
              <a:rPr lang="en-US" sz="1200" b="1" dirty="0">
                <a:solidFill>
                  <a:srgbClr val="0D1B2A"/>
                </a:solidFill>
                <a:latin typeface="Trebuchet MS" pitchFamily="34" charset="0"/>
                <a:ea typeface="Trebuchet MS" pitchFamily="34" charset="-122"/>
                <a:cs typeface="Trebuchet MS" pitchFamily="34" charset="-120"/>
              </a:rPr>
              <a:t>Lube Oil &amp; Flushing Specialists</a:t>
            </a:r>
            <a:endParaRPr lang="en-US" sz="1200" dirty="0"/>
          </a:p>
        </p:txBody>
      </p:sp>
      <p:sp>
        <p:nvSpPr>
          <p:cNvPr id="24" name="Text 21"/>
          <p:cNvSpPr/>
          <p:nvPr/>
        </p:nvSpPr>
        <p:spPr>
          <a:xfrm>
            <a:off x="292608" y="3410712"/>
            <a:ext cx="4050792" cy="182880"/>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Lube Oil &amp; Hot Oil Flushing</a:t>
            </a:r>
            <a:endParaRPr lang="en-US" sz="950" dirty="0"/>
          </a:p>
        </p:txBody>
      </p:sp>
      <p:sp>
        <p:nvSpPr>
          <p:cNvPr id="25" name="Text 22"/>
          <p:cNvSpPr/>
          <p:nvPr/>
        </p:nvSpPr>
        <p:spPr>
          <a:xfrm>
            <a:off x="292608" y="3611880"/>
            <a:ext cx="4050792" cy="886968"/>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Precision flushing technicians operating high-flow pump skids and multi-stage filtration systems. Trained in ISO 4406 cleanliness verification, real-time particle counting, and the interpretation of oil analysis results — ensuring flushing programs achieve and document target cleanliness before equipment startup.</a:t>
            </a:r>
            <a:endParaRPr lang="en-US" sz="950" dirty="0"/>
          </a:p>
        </p:txBody>
      </p:sp>
      <p:sp>
        <p:nvSpPr>
          <p:cNvPr id="26" name="Shape 23"/>
          <p:cNvSpPr/>
          <p:nvPr/>
        </p:nvSpPr>
        <p:spPr>
          <a:xfrm>
            <a:off x="4617720" y="3136392"/>
            <a:ext cx="4297680" cy="1417320"/>
          </a:xfrm>
          <a:prstGeom prst="rect">
            <a:avLst/>
          </a:prstGeom>
          <a:solidFill>
            <a:srgbClr val="F7F9FC"/>
          </a:solidFill>
          <a:ln w="12700">
            <a:solidFill>
              <a:srgbClr val="C8D8EC"/>
            </a:solidFill>
            <a:prstDash val="solid"/>
          </a:ln>
          <a:effectLst>
            <a:outerShdw blurRad="63500" dist="25400" dir="8100000" algn="bl" rotWithShape="0">
              <a:srgbClr val="000000">
                <a:alpha val="8000"/>
              </a:srgbClr>
            </a:outerShdw>
          </a:effectLst>
        </p:spPr>
        <p:txBody>
          <a:bodyPr/>
          <a:lstStyle/>
          <a:p>
            <a:endParaRPr lang="en-US"/>
          </a:p>
        </p:txBody>
      </p:sp>
      <p:sp>
        <p:nvSpPr>
          <p:cNvPr id="27" name="Shape 24"/>
          <p:cNvSpPr/>
          <p:nvPr/>
        </p:nvSpPr>
        <p:spPr>
          <a:xfrm>
            <a:off x="4617720" y="3136392"/>
            <a:ext cx="54864" cy="1417320"/>
          </a:xfrm>
          <a:prstGeom prst="rect">
            <a:avLst/>
          </a:prstGeom>
          <a:solidFill>
            <a:srgbClr val="0057B8"/>
          </a:solidFill>
          <a:ln w="12700">
            <a:solidFill>
              <a:srgbClr val="0057B8"/>
            </a:solidFill>
            <a:prstDash val="solid"/>
          </a:ln>
        </p:spPr>
        <p:txBody>
          <a:bodyPr/>
          <a:lstStyle/>
          <a:p>
            <a:endParaRPr lang="en-US"/>
          </a:p>
        </p:txBody>
      </p:sp>
      <p:sp>
        <p:nvSpPr>
          <p:cNvPr id="28" name="Text 25"/>
          <p:cNvSpPr/>
          <p:nvPr/>
        </p:nvSpPr>
        <p:spPr>
          <a:xfrm>
            <a:off x="4773168" y="3191256"/>
            <a:ext cx="4050792" cy="237744"/>
          </a:xfrm>
          <a:prstGeom prst="rect">
            <a:avLst/>
          </a:prstGeom>
          <a:noFill/>
          <a:ln/>
        </p:spPr>
        <p:txBody>
          <a:bodyPr wrap="square" lIns="0" tIns="0" rIns="0" bIns="0" rtlCol="0" anchor="t"/>
          <a:lstStyle/>
          <a:p>
            <a:pPr marL="0" indent="0">
              <a:buNone/>
            </a:pPr>
            <a:r>
              <a:rPr lang="en-US" sz="1200" b="1" dirty="0">
                <a:solidFill>
                  <a:srgbClr val="0D1B2A"/>
                </a:solidFill>
                <a:latin typeface="Trebuchet MS" pitchFamily="34" charset="0"/>
                <a:ea typeface="Trebuchet MS" pitchFamily="34" charset="-122"/>
                <a:cs typeface="Trebuchet MS" pitchFamily="34" charset="-120"/>
              </a:rPr>
              <a:t>Certified Craft Labor</a:t>
            </a:r>
            <a:endParaRPr lang="en-US" sz="1200" dirty="0"/>
          </a:p>
        </p:txBody>
      </p:sp>
      <p:sp>
        <p:nvSpPr>
          <p:cNvPr id="29" name="Text 26"/>
          <p:cNvSpPr/>
          <p:nvPr/>
        </p:nvSpPr>
        <p:spPr>
          <a:xfrm>
            <a:off x="4773168" y="3410712"/>
            <a:ext cx="4050792" cy="182880"/>
          </a:xfrm>
          <a:prstGeom prst="rect">
            <a:avLst/>
          </a:prstGeom>
          <a:noFill/>
          <a:ln/>
        </p:spPr>
        <p:txBody>
          <a:bodyPr wrap="square" lIns="0" tIns="0" rIns="0" bIns="0" rtlCol="0" anchor="t"/>
          <a:lstStyle/>
          <a:p>
            <a:pPr marL="0" indent="0">
              <a:buNone/>
            </a:pPr>
            <a:r>
              <a:rPr lang="en-US" sz="950" b="1" dirty="0">
                <a:solidFill>
                  <a:srgbClr val="0057B8"/>
                </a:solidFill>
                <a:latin typeface="Trebuchet MS" pitchFamily="34" charset="0"/>
                <a:ea typeface="Trebuchet MS" pitchFamily="34" charset="-122"/>
                <a:cs typeface="Trebuchet MS" pitchFamily="34" charset="-120"/>
              </a:rPr>
              <a:t>Welders, Pipefitters &amp; Field Fabricators</a:t>
            </a:r>
            <a:endParaRPr lang="en-US" sz="950" dirty="0"/>
          </a:p>
        </p:txBody>
      </p:sp>
      <p:sp>
        <p:nvSpPr>
          <p:cNvPr id="30" name="Text 27"/>
          <p:cNvSpPr/>
          <p:nvPr/>
        </p:nvSpPr>
        <p:spPr>
          <a:xfrm>
            <a:off x="4773168" y="3611880"/>
            <a:ext cx="4050792" cy="886968"/>
          </a:xfrm>
          <a:prstGeom prst="rect">
            <a:avLst/>
          </a:prstGeom>
          <a:noFill/>
          <a:ln/>
        </p:spPr>
        <p:txBody>
          <a:bodyPr wrap="square" lIns="0" tIns="0" rIns="0" bIns="0" rtlCol="0" anchor="t"/>
          <a:lstStyle/>
          <a:p>
            <a:pPr marL="0" indent="0">
              <a:buNone/>
            </a:pPr>
            <a:r>
              <a:rPr lang="en-US" sz="950" dirty="0">
                <a:solidFill>
                  <a:srgbClr val="374151"/>
                </a:solidFill>
                <a:latin typeface="Calibri" pitchFamily="34" charset="0"/>
                <a:ea typeface="Calibri" pitchFamily="34" charset="-122"/>
                <a:cs typeface="Calibri" pitchFamily="34" charset="-120"/>
              </a:rPr>
              <a:t>AWS/ASME-certified welders and pipefitters providing the structural foundation for temporary flushing loops, chemical circulation jumpers, and permanent process piping repairs. Skilled in precision ISO-drawing interpretation and the fabrication of custom temporary connections required for complex service scopes.</a:t>
            </a:r>
            <a:endParaRPr lang="en-US" sz="950" dirty="0"/>
          </a:p>
        </p:txBody>
      </p:sp>
      <p:pic>
        <p:nvPicPr>
          <p:cNvPr id="31" name="Image 0" descr="preencoded.png">
            <a:extLst>
              <a:ext uri="{FF2B5EF4-FFF2-40B4-BE49-F238E27FC236}">
                <a16:creationId xmlns:a16="http://schemas.microsoft.com/office/drawing/2014/main" id="{5A06CDF4-E94A-D00B-A405-8F01E174B96B}"/>
              </a:ext>
            </a:extLst>
          </p:cNvPr>
          <p:cNvPicPr>
            <a:picLocks noChangeAspect="1"/>
          </p:cNvPicPr>
          <p:nvPr/>
        </p:nvPicPr>
        <p:blipFill>
          <a:blip r:embed="rId3"/>
          <a:srcRect/>
          <a:stretch/>
        </p:blipFill>
        <p:spPr>
          <a:xfrm>
            <a:off x="7805057" y="80022"/>
            <a:ext cx="1064623" cy="498324"/>
          </a:xfrm>
          <a:prstGeom prst="rect">
            <a:avLst/>
          </a:prstGeom>
        </p:spPr>
      </p:pic>
      <p:sp>
        <p:nvSpPr>
          <p:cNvPr id="5" name="Terminator 4">
            <a:hlinkClick r:id="rId4"/>
            <a:extLst>
              <a:ext uri="{FF2B5EF4-FFF2-40B4-BE49-F238E27FC236}">
                <a16:creationId xmlns:a16="http://schemas.microsoft.com/office/drawing/2014/main" id="{EFD2E8AE-3BBC-D858-B720-1320619A35CA}"/>
              </a:ext>
            </a:extLst>
          </p:cNvPr>
          <p:cNvSpPr/>
          <p:nvPr/>
        </p:nvSpPr>
        <p:spPr>
          <a:xfrm>
            <a:off x="6271092" y="155181"/>
            <a:ext cx="1138032" cy="342900"/>
          </a:xfrm>
          <a:prstGeom prst="flowChartTerminator">
            <a:avLst/>
          </a:prstGeom>
          <a:solidFill>
            <a:schemeClr val="bg1"/>
          </a:solidFill>
          <a:ln w="444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3E65A1B-5517-E323-99CC-1D3B01D0B85D}"/>
              </a:ext>
            </a:extLst>
          </p:cNvPr>
          <p:cNvSpPr txBox="1"/>
          <p:nvPr/>
        </p:nvSpPr>
        <p:spPr>
          <a:xfrm>
            <a:off x="6423472" y="190094"/>
            <a:ext cx="985652" cy="253916"/>
          </a:xfrm>
          <a:prstGeom prst="rect">
            <a:avLst/>
          </a:prstGeom>
          <a:noFill/>
        </p:spPr>
        <p:txBody>
          <a:bodyPr wrap="square" rtlCol="0">
            <a:spAutoFit/>
          </a:bodyPr>
          <a:lstStyle/>
          <a:p>
            <a:r>
              <a:rPr lang="en-US" sz="1050" dirty="0">
                <a:hlinkClick r:id="rId4"/>
              </a:rPr>
              <a:t>CAPABILITIES</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2808</Words>
  <Application>Microsoft Macintosh PowerPoint</Application>
  <PresentationFormat>On-screen Show (16:9)</PresentationFormat>
  <Paragraphs>236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 Energy Services — Technical Brief</dc:title>
  <dc:subject>PptxGenJS Presentation</dc:subject>
  <dc:creator>PptxGenJS</dc:creator>
  <cp:lastModifiedBy>Daniel Barretto</cp:lastModifiedBy>
  <cp:revision>4</cp:revision>
  <dcterms:created xsi:type="dcterms:W3CDTF">2026-04-13T22:52:49Z</dcterms:created>
  <dcterms:modified xsi:type="dcterms:W3CDTF">2026-06-11T20:47:03Z</dcterms:modified>
</cp:coreProperties>
</file>